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15.xml" ContentType="application/vnd.openxmlformats-officedocument.presentationml.slideLayout+xml"/>
  <Override PartName="/ppt/notesSlides/notesSlide18.xml" ContentType="application/vnd.openxmlformats-officedocument.presentationml.notesSlide+xml"/>
  <Default Extension="rels" ContentType="application/vnd.openxmlformats-package.relationships+xml"/>
  <Default Extension="xml" ContentType="application/xml"/>
  <Override PartName="/ppt/slides/slide14.xml" ContentType="application/vnd.openxmlformats-officedocument.presentationml.slide+xml"/>
  <Override PartName="/ppt/notesMasters/notesMaster1.xml" ContentType="application/vnd.openxmlformats-officedocument.presentationml.notesMaster+xml"/>
  <Default Extension="fntdata" ContentType="application/x-fontdata"/>
  <Override PartName="/ppt/slideLayouts/slideLayout13.xml" ContentType="application/vnd.openxmlformats-officedocument.presentationml.slideLayout+xml"/>
  <Override PartName="/ppt/notesSlides/notesSlide16.xml" ContentType="application/vnd.openxmlformats-officedocument.presentationml.notes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0.xml" ContentType="application/vnd.openxmlformats-officedocument.presentationml.slideLayout+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Layouts/slideLayout3.xml" ContentType="application/vnd.openxmlformats-officedocument.presentationml.slideLayout+xml"/>
  <Override PartName="/ppt/slideLayouts/slideLayout16.xml" ContentType="application/vnd.openxmlformats-officedocument.presentationml.slideLayout+xml"/>
  <Override PartName="/ppt/notesSlides/notesSlide17.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notesSlides/notesSlide15.xml" ContentType="application/vnd.openxmlformats-officedocument.presentationml.notesSlide+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05" r:id="rId1"/>
  </p:sldMasterIdLst>
  <p:notesMasterIdLst>
    <p:notesMasterId r:id="rId21"/>
  </p:notesMasterIdLst>
  <p:sldIdLst>
    <p:sldId id="257"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Lst>
  <p:sldSz cx="14630400" cy="8229600"/>
  <p:notesSz cx="8229600" cy="14630400"/>
  <p:embeddedFontLst>
    <p:embeddedFont>
      <p:font typeface="Unbounded" charset="0"/>
      <p:regular r:id="rId22"/>
      <p:bold r:id="rId23"/>
    </p:embeddedFont>
    <p:embeddedFont>
      <p:font typeface="Cabin" charset="0"/>
      <p:regular r:id="rId24"/>
      <p:bold r:id="rId25"/>
      <p:italic r:id="rId26"/>
      <p:boldItalic r:id="rId27"/>
    </p:embeddedFont>
    <p:embeddedFont>
      <p:font typeface="Calibri" pitchFamily="34" charset="0"/>
      <p:regular r:id="rId28"/>
      <p:bold r:id="rId29"/>
      <p:italic r:id="rId30"/>
      <p:boldItalic r:id="rId3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p:cViewPr varScale="1">
        <p:scale>
          <a:sx n="90" d="100"/>
          <a:sy n="90" d="100"/>
        </p:scale>
        <p:origin x="-666" y="-102"/>
      </p:cViewPr>
      <p:guideLst>
        <p:guide orient="horz" pos="2592"/>
        <p:guide pos="4608"/>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notesMaster" Target="notesMasters/notesMaster1.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35"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lvl1pPr>
            <a:lvl2pPr marR="0" lvl="1" algn="l" rtl="0">
              <a:spcBef>
                <a:spcPts val="0"/>
              </a:spcBef>
              <a:spcAft>
                <a:spcPts val="0"/>
              </a:spcAft>
              <a:buSzPts val="1400"/>
              <a:buNone/>
              <a:defRPr sz="1800" b="0" i="0" u="none" strike="noStrike" cap="none"/>
            </a:lvl2pPr>
            <a:lvl3pPr marR="0" lvl="2" algn="l" rtl="0">
              <a:spcBef>
                <a:spcPts val="0"/>
              </a:spcBef>
              <a:spcAft>
                <a:spcPts val="0"/>
              </a:spcAft>
              <a:buSzPts val="1400"/>
              <a:buNone/>
              <a:defRPr sz="1800" b="0" i="0" u="none" strike="noStrike" cap="none"/>
            </a:lvl3pPr>
            <a:lvl4pPr marR="0" lvl="3" algn="l" rtl="0">
              <a:spcBef>
                <a:spcPts val="0"/>
              </a:spcBef>
              <a:spcAft>
                <a:spcPts val="0"/>
              </a:spcAft>
              <a:buSzPts val="1400"/>
              <a:buNone/>
              <a:defRPr sz="1800" b="0" i="0" u="none" strike="noStrike" cap="none"/>
            </a:lvl4pPr>
            <a:lvl5pPr marR="0" lvl="4" algn="l" rtl="0">
              <a:spcBef>
                <a:spcPts val="0"/>
              </a:spcBef>
              <a:spcAft>
                <a:spcPts val="0"/>
              </a:spcAft>
              <a:buSzPts val="1400"/>
              <a:buNone/>
              <a:defRPr sz="1800" b="0" i="0" u="none" strike="noStrike" cap="none"/>
            </a:lvl5pPr>
            <a:lvl6pPr marR="0" lvl="5" algn="l" rtl="0">
              <a:spcBef>
                <a:spcPts val="0"/>
              </a:spcBef>
              <a:spcAft>
                <a:spcPts val="0"/>
              </a:spcAft>
              <a:buSzPts val="1400"/>
              <a:buNone/>
              <a:defRPr sz="1800" b="0" i="0" u="none" strike="noStrike" cap="none"/>
            </a:lvl6pPr>
            <a:lvl7pPr marR="0" lvl="6" algn="l" rtl="0">
              <a:spcBef>
                <a:spcPts val="0"/>
              </a:spcBef>
              <a:spcAft>
                <a:spcPts val="0"/>
              </a:spcAft>
              <a:buSzPts val="1400"/>
              <a:buNone/>
              <a:defRPr sz="1800" b="0" i="0" u="none" strike="noStrike" cap="none"/>
            </a:lvl7pPr>
            <a:lvl8pPr marR="0" lvl="7" algn="l" rtl="0">
              <a:spcBef>
                <a:spcPts val="0"/>
              </a:spcBef>
              <a:spcAft>
                <a:spcPts val="0"/>
              </a:spcAft>
              <a:buSzPts val="1400"/>
              <a:buNone/>
              <a:defRPr sz="1800" b="0" i="0" u="none" strike="noStrike" cap="none"/>
            </a:lvl8pPr>
            <a:lvl9pPr marR="0" lvl="8" algn="l" rtl="0">
              <a:spcBef>
                <a:spcPts val="0"/>
              </a:spcBef>
              <a:spcAft>
                <a:spcPts val="0"/>
              </a:spcAft>
              <a:buSzPts val="1400"/>
              <a:buNone/>
              <a:defRPr sz="1800" b="0" i="0" u="none" strike="noStrike" cap="none"/>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lvl1pPr>
            <a:lvl2pPr marR="0" lvl="1" algn="l" rtl="0">
              <a:spcBef>
                <a:spcPts val="0"/>
              </a:spcBef>
              <a:spcAft>
                <a:spcPts val="0"/>
              </a:spcAft>
              <a:buSzPts val="1400"/>
              <a:buNone/>
              <a:defRPr sz="1800" b="0" i="0" u="none" strike="noStrike" cap="none"/>
            </a:lvl2pPr>
            <a:lvl3pPr marR="0" lvl="2" algn="l" rtl="0">
              <a:spcBef>
                <a:spcPts val="0"/>
              </a:spcBef>
              <a:spcAft>
                <a:spcPts val="0"/>
              </a:spcAft>
              <a:buSzPts val="1400"/>
              <a:buNone/>
              <a:defRPr sz="1800" b="0" i="0" u="none" strike="noStrike" cap="none"/>
            </a:lvl3pPr>
            <a:lvl4pPr marR="0" lvl="3" algn="l" rtl="0">
              <a:spcBef>
                <a:spcPts val="0"/>
              </a:spcBef>
              <a:spcAft>
                <a:spcPts val="0"/>
              </a:spcAft>
              <a:buSzPts val="1400"/>
              <a:buNone/>
              <a:defRPr sz="1800" b="0" i="0" u="none" strike="noStrike" cap="none"/>
            </a:lvl4pPr>
            <a:lvl5pPr marR="0" lvl="4" algn="l" rtl="0">
              <a:spcBef>
                <a:spcPts val="0"/>
              </a:spcBef>
              <a:spcAft>
                <a:spcPts val="0"/>
              </a:spcAft>
              <a:buSzPts val="1400"/>
              <a:buNone/>
              <a:defRPr sz="1800" b="0" i="0" u="none" strike="noStrike" cap="none"/>
            </a:lvl5pPr>
            <a:lvl6pPr marR="0" lvl="5" algn="l" rtl="0">
              <a:spcBef>
                <a:spcPts val="0"/>
              </a:spcBef>
              <a:spcAft>
                <a:spcPts val="0"/>
              </a:spcAft>
              <a:buSzPts val="1400"/>
              <a:buNone/>
              <a:defRPr sz="1800" b="0" i="0" u="none" strike="noStrike" cap="none"/>
            </a:lvl6pPr>
            <a:lvl7pPr marR="0" lvl="6" algn="l" rtl="0">
              <a:spcBef>
                <a:spcPts val="0"/>
              </a:spcBef>
              <a:spcAft>
                <a:spcPts val="0"/>
              </a:spcAft>
              <a:buSzPts val="1400"/>
              <a:buNone/>
              <a:defRPr sz="1800" b="0" i="0" u="none" strike="noStrike" cap="none"/>
            </a:lvl7pPr>
            <a:lvl8pPr marR="0" lvl="7" algn="l" rtl="0">
              <a:spcBef>
                <a:spcPts val="0"/>
              </a:spcBef>
              <a:spcAft>
                <a:spcPts val="0"/>
              </a:spcAft>
              <a:buSzPts val="1400"/>
              <a:buNone/>
              <a:defRPr sz="1800" b="0" i="0" u="none" strike="noStrike" cap="none"/>
            </a:lvl8pPr>
            <a:lvl9pPr marR="0" lvl="8" algn="l" rtl="0">
              <a:spcBef>
                <a:spcPts val="0"/>
              </a:spcBef>
              <a:spcAft>
                <a:spcPts val="0"/>
              </a:spcAft>
              <a:buSzPts val="1400"/>
              <a:buNone/>
              <a:defRPr sz="1800" b="0" i="0" u="none" strike="noStrike" cap="none"/>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lvl1pPr>
            <a:lvl2pPr marR="0" lvl="1" algn="l" rtl="0">
              <a:spcBef>
                <a:spcPts val="0"/>
              </a:spcBef>
              <a:spcAft>
                <a:spcPts val="0"/>
              </a:spcAft>
              <a:buSzPts val="1400"/>
              <a:buNone/>
              <a:defRPr sz="1800" b="0" i="0" u="none" strike="noStrike" cap="none"/>
            </a:lvl2pPr>
            <a:lvl3pPr marR="0" lvl="2" algn="l" rtl="0">
              <a:spcBef>
                <a:spcPts val="0"/>
              </a:spcBef>
              <a:spcAft>
                <a:spcPts val="0"/>
              </a:spcAft>
              <a:buSzPts val="1400"/>
              <a:buNone/>
              <a:defRPr sz="1800" b="0" i="0" u="none" strike="noStrike" cap="none"/>
            </a:lvl3pPr>
            <a:lvl4pPr marR="0" lvl="3" algn="l" rtl="0">
              <a:spcBef>
                <a:spcPts val="0"/>
              </a:spcBef>
              <a:spcAft>
                <a:spcPts val="0"/>
              </a:spcAft>
              <a:buSzPts val="1400"/>
              <a:buNone/>
              <a:defRPr sz="1800" b="0" i="0" u="none" strike="noStrike" cap="none"/>
            </a:lvl4pPr>
            <a:lvl5pPr marR="0" lvl="4" algn="l" rtl="0">
              <a:spcBef>
                <a:spcPts val="0"/>
              </a:spcBef>
              <a:spcAft>
                <a:spcPts val="0"/>
              </a:spcAft>
              <a:buSzPts val="1400"/>
              <a:buNone/>
              <a:defRPr sz="1800" b="0" i="0" u="none" strike="noStrike" cap="none"/>
            </a:lvl5pPr>
            <a:lvl6pPr marR="0" lvl="5" algn="l" rtl="0">
              <a:spcBef>
                <a:spcPts val="0"/>
              </a:spcBef>
              <a:spcAft>
                <a:spcPts val="0"/>
              </a:spcAft>
              <a:buSzPts val="1400"/>
              <a:buNone/>
              <a:defRPr sz="1800" b="0" i="0" u="none" strike="noStrike" cap="none"/>
            </a:lvl6pPr>
            <a:lvl7pPr marR="0" lvl="6" algn="l" rtl="0">
              <a:spcBef>
                <a:spcPts val="0"/>
              </a:spcBef>
              <a:spcAft>
                <a:spcPts val="0"/>
              </a:spcAft>
              <a:buSzPts val="1400"/>
              <a:buNone/>
              <a:defRPr sz="1800" b="0" i="0" u="none" strike="noStrike" cap="none"/>
            </a:lvl7pPr>
            <a:lvl8pPr marR="0" lvl="7" algn="l" rtl="0">
              <a:spcBef>
                <a:spcPts val="0"/>
              </a:spcBef>
              <a:spcAft>
                <a:spcPts val="0"/>
              </a:spcAft>
              <a:buSzPts val="1400"/>
              <a:buNone/>
              <a:defRPr sz="1800" b="0" i="0" u="none" strike="noStrike" cap="none"/>
            </a:lvl8pPr>
            <a:lvl9pPr marR="0" lvl="8" algn="l" rtl="0">
              <a:spcBef>
                <a:spcPts val="0"/>
              </a:spcBef>
              <a:spcAft>
                <a:spcPts val="0"/>
              </a:spcAft>
              <a:buSzPts val="1400"/>
              <a:buNone/>
              <a:defRPr sz="1800" b="0" i="0" u="none" strike="noStrike" cap="none"/>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pPr marL="0" marR="0" lvl="0" indent="0" algn="r" rtl="0">
                <a:spcBef>
                  <a:spcPts val="0"/>
                </a:spcBef>
                <a:spcAft>
                  <a:spcPts val="0"/>
                </a:spcAft>
                <a:buNone/>
              </a:pPr>
              <a:t>‹#›</a:t>
            </a:fld>
            <a:endParaRPr sz="1200" b="0" i="0" u="none" strike="noStrike" cap="non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3" name="Google Shape;373;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4" name="Google Shape;374;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5"/>
        <p:cNvGrpSpPr/>
        <p:nvPr/>
      </p:nvGrpSpPr>
      <p:grpSpPr>
        <a:xfrm>
          <a:off x="0" y="0"/>
          <a:ext cx="0" cy="0"/>
          <a:chOff x="0" y="0"/>
          <a:chExt cx="0" cy="0"/>
        </a:xfrm>
      </p:grpSpPr>
      <p:sp>
        <p:nvSpPr>
          <p:cNvPr id="556" name="Google Shape;556;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57" name="Google Shape;557;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58" name="Google Shape;558;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3"/>
        <p:cNvGrpSpPr/>
        <p:nvPr/>
      </p:nvGrpSpPr>
      <p:grpSpPr>
        <a:xfrm>
          <a:off x="0" y="0"/>
          <a:ext cx="0" cy="0"/>
          <a:chOff x="0" y="0"/>
          <a:chExt cx="0" cy="0"/>
        </a:xfrm>
      </p:grpSpPr>
      <p:sp>
        <p:nvSpPr>
          <p:cNvPr id="574" name="Google Shape;574;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75" name="Google Shape;575;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76" name="Google Shape;576;p1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3"/>
        <p:cNvGrpSpPr/>
        <p:nvPr/>
      </p:nvGrpSpPr>
      <p:grpSpPr>
        <a:xfrm>
          <a:off x="0" y="0"/>
          <a:ext cx="0" cy="0"/>
          <a:chOff x="0" y="0"/>
          <a:chExt cx="0" cy="0"/>
        </a:xfrm>
      </p:grpSpPr>
      <p:sp>
        <p:nvSpPr>
          <p:cNvPr id="584" name="Google Shape;584;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85" name="Google Shape;585;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86" name="Google Shape;586;p1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3"/>
        <p:cNvGrpSpPr/>
        <p:nvPr/>
      </p:nvGrpSpPr>
      <p:grpSpPr>
        <a:xfrm>
          <a:off x="0" y="0"/>
          <a:ext cx="0" cy="0"/>
          <a:chOff x="0" y="0"/>
          <a:chExt cx="0" cy="0"/>
        </a:xfrm>
      </p:grpSpPr>
      <p:sp>
        <p:nvSpPr>
          <p:cNvPr id="604" name="Google Shape;604;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5" name="Google Shape;605;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06" name="Google Shape;606;p1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
        <p:cNvGrpSpPr/>
        <p:nvPr/>
      </p:nvGrpSpPr>
      <p:grpSpPr>
        <a:xfrm>
          <a:off x="0" y="0"/>
          <a:ext cx="0" cy="0"/>
          <a:chOff x="0" y="0"/>
          <a:chExt cx="0" cy="0"/>
        </a:xfrm>
      </p:grpSpPr>
      <p:sp>
        <p:nvSpPr>
          <p:cNvPr id="623" name="Google Shape;623;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24" name="Google Shape;624;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25" name="Google Shape;625;p1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8"/>
        <p:cNvGrpSpPr/>
        <p:nvPr/>
      </p:nvGrpSpPr>
      <p:grpSpPr>
        <a:xfrm>
          <a:off x="0" y="0"/>
          <a:ext cx="0" cy="0"/>
          <a:chOff x="0" y="0"/>
          <a:chExt cx="0" cy="0"/>
        </a:xfrm>
      </p:grpSpPr>
      <p:sp>
        <p:nvSpPr>
          <p:cNvPr id="639" name="Google Shape;639;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40" name="Google Shape;640;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41" name="Google Shape;641;p1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Google Shape;663;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64" name="Google Shape;664;p1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65" name="Google Shape;665;p1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0"/>
        <p:cNvGrpSpPr/>
        <p:nvPr/>
      </p:nvGrpSpPr>
      <p:grpSpPr>
        <a:xfrm>
          <a:off x="0" y="0"/>
          <a:ext cx="0" cy="0"/>
          <a:chOff x="0" y="0"/>
          <a:chExt cx="0" cy="0"/>
        </a:xfrm>
      </p:grpSpPr>
      <p:sp>
        <p:nvSpPr>
          <p:cNvPr id="691" name="Google Shape;691;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92" name="Google Shape;692;p1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93" name="Google Shape;693;p1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7"/>
        <p:cNvGrpSpPr/>
        <p:nvPr/>
      </p:nvGrpSpPr>
      <p:grpSpPr>
        <a:xfrm>
          <a:off x="0" y="0"/>
          <a:ext cx="0" cy="0"/>
          <a:chOff x="0" y="0"/>
          <a:chExt cx="0" cy="0"/>
        </a:xfrm>
      </p:grpSpPr>
      <p:sp>
        <p:nvSpPr>
          <p:cNvPr id="708" name="Google Shape;708;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09" name="Google Shape;709;p1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10" name="Google Shape;710;p1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18</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6"/>
        <p:cNvGrpSpPr/>
        <p:nvPr/>
      </p:nvGrpSpPr>
      <p:grpSpPr>
        <a:xfrm>
          <a:off x="0" y="0"/>
          <a:ext cx="0" cy="0"/>
          <a:chOff x="0" y="0"/>
          <a:chExt cx="0" cy="0"/>
        </a:xfrm>
      </p:grpSpPr>
      <p:sp>
        <p:nvSpPr>
          <p:cNvPr id="727" name="Google Shape;727;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28" name="Google Shape;728;p1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29" name="Google Shape;729;p1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19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9" name="Google Shape;389;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0" name="Google Shape;390;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2</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7" name="Google Shape;407;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8" name="Google Shape;408;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3</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3" name="Google Shape;423;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4" name="Google Shape;424;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42" name="Google Shape;442;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3" name="Google Shape;443;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6"/>
        <p:cNvGrpSpPr/>
        <p:nvPr/>
      </p:nvGrpSpPr>
      <p:grpSpPr>
        <a:xfrm>
          <a:off x="0" y="0"/>
          <a:ext cx="0" cy="0"/>
          <a:chOff x="0" y="0"/>
          <a:chExt cx="0" cy="0"/>
        </a:xfrm>
      </p:grpSpPr>
      <p:sp>
        <p:nvSpPr>
          <p:cNvPr id="457" name="Google Shape;457;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8" name="Google Shape;458;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9" name="Google Shape;459;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6" name="Google Shape;476;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77" name="Google Shape;477;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
        <p:cNvGrpSpPr/>
        <p:nvPr/>
      </p:nvGrpSpPr>
      <p:grpSpPr>
        <a:xfrm>
          <a:off x="0" y="0"/>
          <a:ext cx="0" cy="0"/>
          <a:chOff x="0" y="0"/>
          <a:chExt cx="0" cy="0"/>
        </a:xfrm>
      </p:grpSpPr>
      <p:sp>
        <p:nvSpPr>
          <p:cNvPr id="495" name="Google Shape;495;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96" name="Google Shape;496;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97" name="Google Shape;497;p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8"/>
        <p:cNvGrpSpPr/>
        <p:nvPr/>
      </p:nvGrpSpPr>
      <p:grpSpPr>
        <a:xfrm>
          <a:off x="0" y="0"/>
          <a:ext cx="0" cy="0"/>
          <a:chOff x="0" y="0"/>
          <a:chExt cx="0" cy="0"/>
        </a:xfrm>
      </p:grpSpPr>
      <p:sp>
        <p:nvSpPr>
          <p:cNvPr id="529" name="Google Shape;529;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30" name="Google Shape;530;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31" name="Google Shape;531;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lide 1 master">
  <p:cSld name="Slide 1 master">
    <p:spTree>
      <p:nvGrpSpPr>
        <p:cNvPr id="1" name="Shape 10"/>
        <p:cNvGrpSpPr/>
        <p:nvPr/>
      </p:nvGrpSpPr>
      <p:grpSpPr>
        <a:xfrm>
          <a:off x="0" y="0"/>
          <a:ext cx="0" cy="0"/>
          <a:chOff x="0" y="0"/>
          <a:chExt cx="0" cy="0"/>
        </a:xfrm>
      </p:grpSpPr>
      <p:pic>
        <p:nvPicPr>
          <p:cNvPr id="11" name="Google Shape;11;p2" descr="preencoded.png"/>
          <p:cNvPicPr preferRelativeResize="0"/>
          <p:nvPr/>
        </p:nvPicPr>
        <p:blipFill rotWithShape="1">
          <a:blip r:embed="rId2" cstate="email">
            <a:alphaModFix/>
          </a:blip>
          <a:srcRect/>
          <a:stretch/>
        </p:blipFill>
        <p:spPr>
          <a:xfrm>
            <a:off x="0" y="0"/>
            <a:ext cx="14630400" cy="8229600"/>
          </a:xfrm>
          <a:prstGeom prst="rect">
            <a:avLst/>
          </a:prstGeom>
          <a:noFill/>
          <a:ln>
            <a:noFill/>
          </a:ln>
        </p:spPr>
      </p:pic>
      <p:sp>
        <p:nvSpPr>
          <p:cNvPr id="12" name="Google Shape;12;p2"/>
          <p:cNvSpPr/>
          <p:nvPr/>
        </p:nvSpPr>
        <p:spPr>
          <a:xfrm>
            <a:off x="0" y="0"/>
            <a:ext cx="14630400" cy="8229600"/>
          </a:xfrm>
          <a:prstGeom prst="rect">
            <a:avLst/>
          </a:prstGeom>
          <a:solidFill>
            <a:srgbClr val="1C36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lide 10 master">
  <p:cSld name="Slide 10 master">
    <p:spTree>
      <p:nvGrpSpPr>
        <p:cNvPr id="1" name="Shape 37"/>
        <p:cNvGrpSpPr/>
        <p:nvPr/>
      </p:nvGrpSpPr>
      <p:grpSpPr>
        <a:xfrm>
          <a:off x="0" y="0"/>
          <a:ext cx="0" cy="0"/>
          <a:chOff x="0" y="0"/>
          <a:chExt cx="0" cy="0"/>
        </a:xfrm>
      </p:grpSpPr>
      <p:pic>
        <p:nvPicPr>
          <p:cNvPr id="38" name="Google Shape;38;p11" descr="preencoded.png"/>
          <p:cNvPicPr preferRelativeResize="0"/>
          <p:nvPr/>
        </p:nvPicPr>
        <p:blipFill rotWithShape="1">
          <a:blip r:embed="rId2">
            <a:alphaModFix/>
          </a:blip>
          <a:srcRect/>
          <a:stretch/>
        </p:blipFill>
        <p:spPr>
          <a:xfrm>
            <a:off x="0" y="0"/>
            <a:ext cx="14630400" cy="8229600"/>
          </a:xfrm>
          <a:prstGeom prst="rect">
            <a:avLst/>
          </a:prstGeom>
          <a:noFill/>
          <a:ln>
            <a:noFill/>
          </a:ln>
        </p:spPr>
      </p:pic>
      <p:sp>
        <p:nvSpPr>
          <p:cNvPr id="39" name="Google Shape;39;p11"/>
          <p:cNvSpPr/>
          <p:nvPr/>
        </p:nvSpPr>
        <p:spPr>
          <a:xfrm>
            <a:off x="0" y="0"/>
            <a:ext cx="14630400" cy="8229600"/>
          </a:xfrm>
          <a:prstGeom prst="rect">
            <a:avLst/>
          </a:prstGeom>
          <a:solidFill>
            <a:srgbClr val="1128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lide 11 master">
  <p:cSld name="Slide 11 master">
    <p:spTree>
      <p:nvGrpSpPr>
        <p:cNvPr id="1" name="Shape 40"/>
        <p:cNvGrpSpPr/>
        <p:nvPr/>
      </p:nvGrpSpPr>
      <p:grpSpPr>
        <a:xfrm>
          <a:off x="0" y="0"/>
          <a:ext cx="0" cy="0"/>
          <a:chOff x="0" y="0"/>
          <a:chExt cx="0" cy="0"/>
        </a:xfrm>
      </p:grpSpPr>
      <p:pic>
        <p:nvPicPr>
          <p:cNvPr id="41" name="Google Shape;41;p12" descr="preencoded.png"/>
          <p:cNvPicPr preferRelativeResize="0"/>
          <p:nvPr/>
        </p:nvPicPr>
        <p:blipFill rotWithShape="1">
          <a:blip r:embed="rId2" cstate="email">
            <a:alphaModFix/>
          </a:blip>
          <a:srcRect/>
          <a:stretch/>
        </p:blipFill>
        <p:spPr>
          <a:xfrm>
            <a:off x="0" y="0"/>
            <a:ext cx="14630400" cy="8229600"/>
          </a:xfrm>
          <a:prstGeom prst="rect">
            <a:avLst/>
          </a:prstGeom>
          <a:noFill/>
          <a:ln>
            <a:noFill/>
          </a:ln>
        </p:spPr>
      </p:pic>
      <p:sp>
        <p:nvSpPr>
          <p:cNvPr id="42" name="Google Shape;42;p12"/>
          <p:cNvSpPr/>
          <p:nvPr/>
        </p:nvSpPr>
        <p:spPr>
          <a:xfrm>
            <a:off x="0" y="0"/>
            <a:ext cx="14630400" cy="8229600"/>
          </a:xfrm>
          <a:prstGeom prst="rect">
            <a:avLst/>
          </a:prstGeom>
          <a:solidFill>
            <a:srgbClr val="1128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lide 12 master">
  <p:cSld name="Slide 12 master">
    <p:spTree>
      <p:nvGrpSpPr>
        <p:cNvPr id="1" name="Shape 43"/>
        <p:cNvGrpSpPr/>
        <p:nvPr/>
      </p:nvGrpSpPr>
      <p:grpSpPr>
        <a:xfrm>
          <a:off x="0" y="0"/>
          <a:ext cx="0" cy="0"/>
          <a:chOff x="0" y="0"/>
          <a:chExt cx="0" cy="0"/>
        </a:xfrm>
      </p:grpSpPr>
      <p:pic>
        <p:nvPicPr>
          <p:cNvPr id="44" name="Google Shape;44;p13" descr="preencoded.png"/>
          <p:cNvPicPr preferRelativeResize="0"/>
          <p:nvPr/>
        </p:nvPicPr>
        <p:blipFill rotWithShape="1">
          <a:blip r:embed="rId2">
            <a:alphaModFix/>
          </a:blip>
          <a:srcRect/>
          <a:stretch/>
        </p:blipFill>
        <p:spPr>
          <a:xfrm>
            <a:off x="0" y="0"/>
            <a:ext cx="14630400" cy="8229600"/>
          </a:xfrm>
          <a:prstGeom prst="rect">
            <a:avLst/>
          </a:prstGeom>
          <a:noFill/>
          <a:ln>
            <a:noFill/>
          </a:ln>
        </p:spPr>
      </p:pic>
      <p:sp>
        <p:nvSpPr>
          <p:cNvPr id="45" name="Google Shape;45;p13"/>
          <p:cNvSpPr/>
          <p:nvPr/>
        </p:nvSpPr>
        <p:spPr>
          <a:xfrm>
            <a:off x="0" y="0"/>
            <a:ext cx="14630400" cy="8229600"/>
          </a:xfrm>
          <a:prstGeom prst="rect">
            <a:avLst/>
          </a:prstGeom>
          <a:solidFill>
            <a:srgbClr val="1128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lide 13 master">
  <p:cSld name="Slide 13 master">
    <p:spTree>
      <p:nvGrpSpPr>
        <p:cNvPr id="1" name="Shape 46"/>
        <p:cNvGrpSpPr/>
        <p:nvPr/>
      </p:nvGrpSpPr>
      <p:grpSpPr>
        <a:xfrm>
          <a:off x="0" y="0"/>
          <a:ext cx="0" cy="0"/>
          <a:chOff x="0" y="0"/>
          <a:chExt cx="0" cy="0"/>
        </a:xfrm>
      </p:grpSpPr>
      <p:pic>
        <p:nvPicPr>
          <p:cNvPr id="47" name="Google Shape;47;p14" descr="preencoded.png"/>
          <p:cNvPicPr preferRelativeResize="0"/>
          <p:nvPr/>
        </p:nvPicPr>
        <p:blipFill rotWithShape="1">
          <a:blip r:embed="rId2" cstate="email">
            <a:alphaModFix/>
          </a:blip>
          <a:srcRect/>
          <a:stretch/>
        </p:blipFill>
        <p:spPr>
          <a:xfrm>
            <a:off x="0" y="0"/>
            <a:ext cx="14630400" cy="8229600"/>
          </a:xfrm>
          <a:prstGeom prst="rect">
            <a:avLst/>
          </a:prstGeom>
          <a:noFill/>
          <a:ln>
            <a:noFill/>
          </a:ln>
        </p:spPr>
      </p:pic>
      <p:sp>
        <p:nvSpPr>
          <p:cNvPr id="48" name="Google Shape;48;p14"/>
          <p:cNvSpPr/>
          <p:nvPr/>
        </p:nvSpPr>
        <p:spPr>
          <a:xfrm>
            <a:off x="0" y="0"/>
            <a:ext cx="14630400" cy="8229600"/>
          </a:xfrm>
          <a:prstGeom prst="rect">
            <a:avLst/>
          </a:prstGeom>
          <a:solidFill>
            <a:srgbClr val="1128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lide 14 master">
  <p:cSld name="Slide 14 master">
    <p:spTree>
      <p:nvGrpSpPr>
        <p:cNvPr id="1" name="Shape 49"/>
        <p:cNvGrpSpPr/>
        <p:nvPr/>
      </p:nvGrpSpPr>
      <p:grpSpPr>
        <a:xfrm>
          <a:off x="0" y="0"/>
          <a:ext cx="0" cy="0"/>
          <a:chOff x="0" y="0"/>
          <a:chExt cx="0" cy="0"/>
        </a:xfrm>
      </p:grpSpPr>
      <p:pic>
        <p:nvPicPr>
          <p:cNvPr id="50" name="Google Shape;50;p15" descr="preencoded.png"/>
          <p:cNvPicPr preferRelativeResize="0"/>
          <p:nvPr/>
        </p:nvPicPr>
        <p:blipFill rotWithShape="1">
          <a:blip r:embed="rId2" cstate="email">
            <a:alphaModFix/>
          </a:blip>
          <a:srcRect/>
          <a:stretch/>
        </p:blipFill>
        <p:spPr>
          <a:xfrm>
            <a:off x="0" y="0"/>
            <a:ext cx="14630400" cy="8229600"/>
          </a:xfrm>
          <a:prstGeom prst="rect">
            <a:avLst/>
          </a:prstGeom>
          <a:noFill/>
          <a:ln>
            <a:noFill/>
          </a:ln>
        </p:spPr>
      </p:pic>
      <p:sp>
        <p:nvSpPr>
          <p:cNvPr id="51" name="Google Shape;51;p15"/>
          <p:cNvSpPr/>
          <p:nvPr/>
        </p:nvSpPr>
        <p:spPr>
          <a:xfrm>
            <a:off x="0" y="0"/>
            <a:ext cx="14630400" cy="8229600"/>
          </a:xfrm>
          <a:prstGeom prst="rect">
            <a:avLst/>
          </a:prstGeom>
          <a:solidFill>
            <a:srgbClr val="1128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lide 15 master">
  <p:cSld name="Slide 15 master">
    <p:spTree>
      <p:nvGrpSpPr>
        <p:cNvPr id="1" name="Shape 52"/>
        <p:cNvGrpSpPr/>
        <p:nvPr/>
      </p:nvGrpSpPr>
      <p:grpSpPr>
        <a:xfrm>
          <a:off x="0" y="0"/>
          <a:ext cx="0" cy="0"/>
          <a:chOff x="0" y="0"/>
          <a:chExt cx="0" cy="0"/>
        </a:xfrm>
      </p:grpSpPr>
      <p:pic>
        <p:nvPicPr>
          <p:cNvPr id="53" name="Google Shape;53;p16" descr="preencoded.png"/>
          <p:cNvPicPr preferRelativeResize="0"/>
          <p:nvPr/>
        </p:nvPicPr>
        <p:blipFill rotWithShape="1">
          <a:blip r:embed="rId2" cstate="email">
            <a:alphaModFix/>
          </a:blip>
          <a:srcRect/>
          <a:stretch/>
        </p:blipFill>
        <p:spPr>
          <a:xfrm>
            <a:off x="0" y="0"/>
            <a:ext cx="14630400" cy="8229600"/>
          </a:xfrm>
          <a:prstGeom prst="rect">
            <a:avLst/>
          </a:prstGeom>
          <a:noFill/>
          <a:ln>
            <a:noFill/>
          </a:ln>
        </p:spPr>
      </p:pic>
      <p:sp>
        <p:nvSpPr>
          <p:cNvPr id="54" name="Google Shape;54;p16"/>
          <p:cNvSpPr/>
          <p:nvPr/>
        </p:nvSpPr>
        <p:spPr>
          <a:xfrm>
            <a:off x="0" y="0"/>
            <a:ext cx="14630400" cy="8229600"/>
          </a:xfrm>
          <a:prstGeom prst="rect">
            <a:avLst/>
          </a:prstGeom>
          <a:solidFill>
            <a:srgbClr val="1128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lide 16 master">
  <p:cSld name="Slide 16 master">
    <p:spTree>
      <p:nvGrpSpPr>
        <p:cNvPr id="1" name="Shape 55"/>
        <p:cNvGrpSpPr/>
        <p:nvPr/>
      </p:nvGrpSpPr>
      <p:grpSpPr>
        <a:xfrm>
          <a:off x="0" y="0"/>
          <a:ext cx="0" cy="0"/>
          <a:chOff x="0" y="0"/>
          <a:chExt cx="0" cy="0"/>
        </a:xfrm>
      </p:grpSpPr>
      <p:pic>
        <p:nvPicPr>
          <p:cNvPr id="56" name="Google Shape;56;p17" descr="preencoded.png"/>
          <p:cNvPicPr preferRelativeResize="0"/>
          <p:nvPr/>
        </p:nvPicPr>
        <p:blipFill rotWithShape="1">
          <a:blip r:embed="rId2">
            <a:alphaModFix/>
          </a:blip>
          <a:srcRect/>
          <a:stretch/>
        </p:blipFill>
        <p:spPr>
          <a:xfrm>
            <a:off x="0" y="0"/>
            <a:ext cx="14630400" cy="8229600"/>
          </a:xfrm>
          <a:prstGeom prst="rect">
            <a:avLst/>
          </a:prstGeom>
          <a:noFill/>
          <a:ln>
            <a:noFill/>
          </a:ln>
        </p:spPr>
      </p:pic>
      <p:sp>
        <p:nvSpPr>
          <p:cNvPr id="57" name="Google Shape;57;p17"/>
          <p:cNvSpPr/>
          <p:nvPr/>
        </p:nvSpPr>
        <p:spPr>
          <a:xfrm>
            <a:off x="0" y="0"/>
            <a:ext cx="14630400" cy="8229600"/>
          </a:xfrm>
          <a:prstGeom prst="rect">
            <a:avLst/>
          </a:prstGeom>
          <a:solidFill>
            <a:srgbClr val="1128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Slide 17 master">
  <p:cSld name="Slide 17 master">
    <p:spTree>
      <p:nvGrpSpPr>
        <p:cNvPr id="1" name="Shape 58"/>
        <p:cNvGrpSpPr/>
        <p:nvPr/>
      </p:nvGrpSpPr>
      <p:grpSpPr>
        <a:xfrm>
          <a:off x="0" y="0"/>
          <a:ext cx="0" cy="0"/>
          <a:chOff x="0" y="0"/>
          <a:chExt cx="0" cy="0"/>
        </a:xfrm>
      </p:grpSpPr>
      <p:pic>
        <p:nvPicPr>
          <p:cNvPr id="59" name="Google Shape;59;p18" descr="preencoded.png"/>
          <p:cNvPicPr preferRelativeResize="0"/>
          <p:nvPr/>
        </p:nvPicPr>
        <p:blipFill rotWithShape="1">
          <a:blip r:embed="rId2" cstate="email">
            <a:alphaModFix/>
          </a:blip>
          <a:srcRect/>
          <a:stretch/>
        </p:blipFill>
        <p:spPr>
          <a:xfrm>
            <a:off x="0" y="0"/>
            <a:ext cx="14630400" cy="8229600"/>
          </a:xfrm>
          <a:prstGeom prst="rect">
            <a:avLst/>
          </a:prstGeom>
          <a:noFill/>
          <a:ln>
            <a:noFill/>
          </a:ln>
        </p:spPr>
      </p:pic>
      <p:sp>
        <p:nvSpPr>
          <p:cNvPr id="60" name="Google Shape;60;p18"/>
          <p:cNvSpPr/>
          <p:nvPr/>
        </p:nvSpPr>
        <p:spPr>
          <a:xfrm>
            <a:off x="0" y="0"/>
            <a:ext cx="14630400" cy="8229600"/>
          </a:xfrm>
          <a:prstGeom prst="rect">
            <a:avLst/>
          </a:prstGeom>
          <a:solidFill>
            <a:srgbClr val="1128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Slide 18 master">
  <p:cSld name="Slide 18 master">
    <p:spTree>
      <p:nvGrpSpPr>
        <p:cNvPr id="1" name="Shape 61"/>
        <p:cNvGrpSpPr/>
        <p:nvPr/>
      </p:nvGrpSpPr>
      <p:grpSpPr>
        <a:xfrm>
          <a:off x="0" y="0"/>
          <a:ext cx="0" cy="0"/>
          <a:chOff x="0" y="0"/>
          <a:chExt cx="0" cy="0"/>
        </a:xfrm>
      </p:grpSpPr>
      <p:pic>
        <p:nvPicPr>
          <p:cNvPr id="62" name="Google Shape;62;p19" descr="preencoded.png"/>
          <p:cNvPicPr preferRelativeResize="0"/>
          <p:nvPr/>
        </p:nvPicPr>
        <p:blipFill rotWithShape="1">
          <a:blip r:embed="rId2" cstate="email">
            <a:alphaModFix/>
          </a:blip>
          <a:srcRect/>
          <a:stretch/>
        </p:blipFill>
        <p:spPr>
          <a:xfrm>
            <a:off x="0" y="0"/>
            <a:ext cx="14630400" cy="8229600"/>
          </a:xfrm>
          <a:prstGeom prst="rect">
            <a:avLst/>
          </a:prstGeom>
          <a:noFill/>
          <a:ln>
            <a:noFill/>
          </a:ln>
        </p:spPr>
      </p:pic>
      <p:sp>
        <p:nvSpPr>
          <p:cNvPr id="63" name="Google Shape;63;p19"/>
          <p:cNvSpPr/>
          <p:nvPr/>
        </p:nvSpPr>
        <p:spPr>
          <a:xfrm>
            <a:off x="0" y="0"/>
            <a:ext cx="14630400" cy="8229600"/>
          </a:xfrm>
          <a:prstGeom prst="rect">
            <a:avLst/>
          </a:prstGeom>
          <a:solidFill>
            <a:srgbClr val="1128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lide 19 master">
  <p:cSld name="Slide 19 master">
    <p:spTree>
      <p:nvGrpSpPr>
        <p:cNvPr id="1" name="Shape 64"/>
        <p:cNvGrpSpPr/>
        <p:nvPr/>
      </p:nvGrpSpPr>
      <p:grpSpPr>
        <a:xfrm>
          <a:off x="0" y="0"/>
          <a:ext cx="0" cy="0"/>
          <a:chOff x="0" y="0"/>
          <a:chExt cx="0" cy="0"/>
        </a:xfrm>
      </p:grpSpPr>
      <p:pic>
        <p:nvPicPr>
          <p:cNvPr id="65" name="Google Shape;65;p20" descr="preencoded.png"/>
          <p:cNvPicPr preferRelativeResize="0"/>
          <p:nvPr/>
        </p:nvPicPr>
        <p:blipFill rotWithShape="1">
          <a:blip r:embed="rId2" cstate="email">
            <a:alphaModFix/>
          </a:blip>
          <a:srcRect/>
          <a:stretch/>
        </p:blipFill>
        <p:spPr>
          <a:xfrm>
            <a:off x="0" y="0"/>
            <a:ext cx="14630400" cy="8229600"/>
          </a:xfrm>
          <a:prstGeom prst="rect">
            <a:avLst/>
          </a:prstGeom>
          <a:noFill/>
          <a:ln>
            <a:noFill/>
          </a:ln>
        </p:spPr>
      </p:pic>
      <p:sp>
        <p:nvSpPr>
          <p:cNvPr id="66" name="Google Shape;66;p20"/>
          <p:cNvSpPr/>
          <p:nvPr/>
        </p:nvSpPr>
        <p:spPr>
          <a:xfrm>
            <a:off x="0" y="0"/>
            <a:ext cx="14630400" cy="8229600"/>
          </a:xfrm>
          <a:prstGeom prst="rect">
            <a:avLst/>
          </a:prstGeom>
          <a:solidFill>
            <a:srgbClr val="1128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lide 2 master">
  <p:cSld name="Slide 2 master">
    <p:spTree>
      <p:nvGrpSpPr>
        <p:cNvPr id="1" name="Shape 13"/>
        <p:cNvGrpSpPr/>
        <p:nvPr/>
      </p:nvGrpSpPr>
      <p:grpSpPr>
        <a:xfrm>
          <a:off x="0" y="0"/>
          <a:ext cx="0" cy="0"/>
          <a:chOff x="0" y="0"/>
          <a:chExt cx="0" cy="0"/>
        </a:xfrm>
      </p:grpSpPr>
      <p:pic>
        <p:nvPicPr>
          <p:cNvPr id="14" name="Google Shape;14;p3" descr="preencoded.png"/>
          <p:cNvPicPr preferRelativeResize="0"/>
          <p:nvPr/>
        </p:nvPicPr>
        <p:blipFill rotWithShape="1">
          <a:blip r:embed="rId2" cstate="email">
            <a:alphaModFix/>
          </a:blip>
          <a:srcRect/>
          <a:stretch/>
        </p:blipFill>
        <p:spPr>
          <a:xfrm>
            <a:off x="0" y="0"/>
            <a:ext cx="14630400" cy="8229600"/>
          </a:xfrm>
          <a:prstGeom prst="rect">
            <a:avLst/>
          </a:prstGeom>
          <a:noFill/>
          <a:ln>
            <a:noFill/>
          </a:ln>
        </p:spPr>
      </p:pic>
      <p:sp>
        <p:nvSpPr>
          <p:cNvPr id="15" name="Google Shape;15;p3"/>
          <p:cNvSpPr/>
          <p:nvPr/>
        </p:nvSpPr>
        <p:spPr>
          <a:xfrm>
            <a:off x="0" y="0"/>
            <a:ext cx="14630400" cy="8229600"/>
          </a:xfrm>
          <a:prstGeom prst="rect">
            <a:avLst/>
          </a:prstGeom>
          <a:solidFill>
            <a:srgbClr val="1128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DEFAULT">
  <p:cSld name="DEFAULT">
    <p:bg>
      <p:bgPr>
        <a:solidFill>
          <a:schemeClr val="lt1"/>
        </a:solidFill>
        <a:effectLst/>
      </p:bgPr>
    </p:bg>
    <p:spTree>
      <p:nvGrpSpPr>
        <p:cNvPr id="1" name="Shape 67"/>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lide 3 master">
  <p:cSld name="Slide 3 master">
    <p:spTree>
      <p:nvGrpSpPr>
        <p:cNvPr id="1" name="Shape 16"/>
        <p:cNvGrpSpPr/>
        <p:nvPr/>
      </p:nvGrpSpPr>
      <p:grpSpPr>
        <a:xfrm>
          <a:off x="0" y="0"/>
          <a:ext cx="0" cy="0"/>
          <a:chOff x="0" y="0"/>
          <a:chExt cx="0" cy="0"/>
        </a:xfrm>
      </p:grpSpPr>
      <p:pic>
        <p:nvPicPr>
          <p:cNvPr id="17" name="Google Shape;17;p4" descr="preencoded.png"/>
          <p:cNvPicPr preferRelativeResize="0"/>
          <p:nvPr/>
        </p:nvPicPr>
        <p:blipFill rotWithShape="1">
          <a:blip r:embed="rId2" cstate="email">
            <a:alphaModFix/>
          </a:blip>
          <a:srcRect/>
          <a:stretch/>
        </p:blipFill>
        <p:spPr>
          <a:xfrm>
            <a:off x="0" y="0"/>
            <a:ext cx="14630400" cy="8229600"/>
          </a:xfrm>
          <a:prstGeom prst="rect">
            <a:avLst/>
          </a:prstGeom>
          <a:noFill/>
          <a:ln>
            <a:noFill/>
          </a:ln>
        </p:spPr>
      </p:pic>
      <p:sp>
        <p:nvSpPr>
          <p:cNvPr id="18" name="Google Shape;18;p4"/>
          <p:cNvSpPr/>
          <p:nvPr/>
        </p:nvSpPr>
        <p:spPr>
          <a:xfrm>
            <a:off x="0" y="0"/>
            <a:ext cx="14630400" cy="8229600"/>
          </a:xfrm>
          <a:prstGeom prst="rect">
            <a:avLst/>
          </a:prstGeom>
          <a:solidFill>
            <a:srgbClr val="1128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lide 4 master">
  <p:cSld name="Slide 4 master">
    <p:spTree>
      <p:nvGrpSpPr>
        <p:cNvPr id="1" name="Shape 19"/>
        <p:cNvGrpSpPr/>
        <p:nvPr/>
      </p:nvGrpSpPr>
      <p:grpSpPr>
        <a:xfrm>
          <a:off x="0" y="0"/>
          <a:ext cx="0" cy="0"/>
          <a:chOff x="0" y="0"/>
          <a:chExt cx="0" cy="0"/>
        </a:xfrm>
      </p:grpSpPr>
      <p:pic>
        <p:nvPicPr>
          <p:cNvPr id="20" name="Google Shape;20;p5" descr="preencoded.png"/>
          <p:cNvPicPr preferRelativeResize="0"/>
          <p:nvPr/>
        </p:nvPicPr>
        <p:blipFill rotWithShape="1">
          <a:blip r:embed="rId2" cstate="email">
            <a:alphaModFix/>
          </a:blip>
          <a:srcRect/>
          <a:stretch/>
        </p:blipFill>
        <p:spPr>
          <a:xfrm>
            <a:off x="0" y="0"/>
            <a:ext cx="14630400" cy="8229600"/>
          </a:xfrm>
          <a:prstGeom prst="rect">
            <a:avLst/>
          </a:prstGeom>
          <a:noFill/>
          <a:ln>
            <a:noFill/>
          </a:ln>
        </p:spPr>
      </p:pic>
      <p:sp>
        <p:nvSpPr>
          <p:cNvPr id="21" name="Google Shape;21;p5"/>
          <p:cNvSpPr/>
          <p:nvPr/>
        </p:nvSpPr>
        <p:spPr>
          <a:xfrm>
            <a:off x="0" y="0"/>
            <a:ext cx="14630400" cy="8229600"/>
          </a:xfrm>
          <a:prstGeom prst="rect">
            <a:avLst/>
          </a:prstGeom>
          <a:solidFill>
            <a:srgbClr val="1128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lide 5 master">
  <p:cSld name="Slide 5 master">
    <p:spTree>
      <p:nvGrpSpPr>
        <p:cNvPr id="1" name="Shape 22"/>
        <p:cNvGrpSpPr/>
        <p:nvPr/>
      </p:nvGrpSpPr>
      <p:grpSpPr>
        <a:xfrm>
          <a:off x="0" y="0"/>
          <a:ext cx="0" cy="0"/>
          <a:chOff x="0" y="0"/>
          <a:chExt cx="0" cy="0"/>
        </a:xfrm>
      </p:grpSpPr>
      <p:pic>
        <p:nvPicPr>
          <p:cNvPr id="23" name="Google Shape;23;p6" descr="preencoded.png"/>
          <p:cNvPicPr preferRelativeResize="0"/>
          <p:nvPr/>
        </p:nvPicPr>
        <p:blipFill rotWithShape="1">
          <a:blip r:embed="rId2" cstate="email">
            <a:alphaModFix/>
          </a:blip>
          <a:srcRect/>
          <a:stretch/>
        </p:blipFill>
        <p:spPr>
          <a:xfrm>
            <a:off x="0" y="0"/>
            <a:ext cx="14630400" cy="8229600"/>
          </a:xfrm>
          <a:prstGeom prst="rect">
            <a:avLst/>
          </a:prstGeom>
          <a:noFill/>
          <a:ln>
            <a:noFill/>
          </a:ln>
        </p:spPr>
      </p:pic>
      <p:sp>
        <p:nvSpPr>
          <p:cNvPr id="24" name="Google Shape;24;p6"/>
          <p:cNvSpPr/>
          <p:nvPr/>
        </p:nvSpPr>
        <p:spPr>
          <a:xfrm>
            <a:off x="0" y="0"/>
            <a:ext cx="14630400" cy="8229600"/>
          </a:xfrm>
          <a:prstGeom prst="rect">
            <a:avLst/>
          </a:prstGeom>
          <a:solidFill>
            <a:srgbClr val="1128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lide 6 master">
  <p:cSld name="Slide 6 master">
    <p:spTree>
      <p:nvGrpSpPr>
        <p:cNvPr id="1" name="Shape 25"/>
        <p:cNvGrpSpPr/>
        <p:nvPr/>
      </p:nvGrpSpPr>
      <p:grpSpPr>
        <a:xfrm>
          <a:off x="0" y="0"/>
          <a:ext cx="0" cy="0"/>
          <a:chOff x="0" y="0"/>
          <a:chExt cx="0" cy="0"/>
        </a:xfrm>
      </p:grpSpPr>
      <p:pic>
        <p:nvPicPr>
          <p:cNvPr id="26" name="Google Shape;26;p7" descr="preencoded.png"/>
          <p:cNvPicPr preferRelativeResize="0"/>
          <p:nvPr/>
        </p:nvPicPr>
        <p:blipFill rotWithShape="1">
          <a:blip r:embed="rId2" cstate="email">
            <a:alphaModFix/>
          </a:blip>
          <a:srcRect/>
          <a:stretch/>
        </p:blipFill>
        <p:spPr>
          <a:xfrm>
            <a:off x="0" y="0"/>
            <a:ext cx="14630400" cy="8229600"/>
          </a:xfrm>
          <a:prstGeom prst="rect">
            <a:avLst/>
          </a:prstGeom>
          <a:noFill/>
          <a:ln>
            <a:noFill/>
          </a:ln>
        </p:spPr>
      </p:pic>
      <p:sp>
        <p:nvSpPr>
          <p:cNvPr id="27" name="Google Shape;27;p7"/>
          <p:cNvSpPr/>
          <p:nvPr/>
        </p:nvSpPr>
        <p:spPr>
          <a:xfrm>
            <a:off x="0" y="0"/>
            <a:ext cx="14630400" cy="8229600"/>
          </a:xfrm>
          <a:prstGeom prst="rect">
            <a:avLst/>
          </a:prstGeom>
          <a:solidFill>
            <a:srgbClr val="1128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lide 7 master">
  <p:cSld name="Slide 7 master">
    <p:spTree>
      <p:nvGrpSpPr>
        <p:cNvPr id="1" name="Shape 28"/>
        <p:cNvGrpSpPr/>
        <p:nvPr/>
      </p:nvGrpSpPr>
      <p:grpSpPr>
        <a:xfrm>
          <a:off x="0" y="0"/>
          <a:ext cx="0" cy="0"/>
          <a:chOff x="0" y="0"/>
          <a:chExt cx="0" cy="0"/>
        </a:xfrm>
      </p:grpSpPr>
      <p:pic>
        <p:nvPicPr>
          <p:cNvPr id="29" name="Google Shape;29;p8" descr="preencoded.png"/>
          <p:cNvPicPr preferRelativeResize="0"/>
          <p:nvPr/>
        </p:nvPicPr>
        <p:blipFill rotWithShape="1">
          <a:blip r:embed="rId2" cstate="email">
            <a:alphaModFix/>
          </a:blip>
          <a:srcRect/>
          <a:stretch/>
        </p:blipFill>
        <p:spPr>
          <a:xfrm>
            <a:off x="0" y="0"/>
            <a:ext cx="14630400" cy="8229600"/>
          </a:xfrm>
          <a:prstGeom prst="rect">
            <a:avLst/>
          </a:prstGeom>
          <a:noFill/>
          <a:ln>
            <a:noFill/>
          </a:ln>
        </p:spPr>
      </p:pic>
      <p:sp>
        <p:nvSpPr>
          <p:cNvPr id="30" name="Google Shape;30;p8"/>
          <p:cNvSpPr/>
          <p:nvPr/>
        </p:nvSpPr>
        <p:spPr>
          <a:xfrm>
            <a:off x="0" y="0"/>
            <a:ext cx="14630400" cy="8229600"/>
          </a:xfrm>
          <a:prstGeom prst="rect">
            <a:avLst/>
          </a:prstGeom>
          <a:solidFill>
            <a:srgbClr val="1128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lide 8 master">
  <p:cSld name="Slide 8 master">
    <p:spTree>
      <p:nvGrpSpPr>
        <p:cNvPr id="1" name="Shape 31"/>
        <p:cNvGrpSpPr/>
        <p:nvPr/>
      </p:nvGrpSpPr>
      <p:grpSpPr>
        <a:xfrm>
          <a:off x="0" y="0"/>
          <a:ext cx="0" cy="0"/>
          <a:chOff x="0" y="0"/>
          <a:chExt cx="0" cy="0"/>
        </a:xfrm>
      </p:grpSpPr>
      <p:pic>
        <p:nvPicPr>
          <p:cNvPr id="32" name="Google Shape;32;p9" descr="preencoded.png"/>
          <p:cNvPicPr preferRelativeResize="0"/>
          <p:nvPr/>
        </p:nvPicPr>
        <p:blipFill rotWithShape="1">
          <a:blip r:embed="rId2" cstate="email">
            <a:alphaModFix/>
          </a:blip>
          <a:srcRect/>
          <a:stretch/>
        </p:blipFill>
        <p:spPr>
          <a:xfrm>
            <a:off x="0" y="0"/>
            <a:ext cx="14630400" cy="8229600"/>
          </a:xfrm>
          <a:prstGeom prst="rect">
            <a:avLst/>
          </a:prstGeom>
          <a:noFill/>
          <a:ln>
            <a:noFill/>
          </a:ln>
        </p:spPr>
      </p:pic>
      <p:sp>
        <p:nvSpPr>
          <p:cNvPr id="33" name="Google Shape;33;p9"/>
          <p:cNvSpPr/>
          <p:nvPr/>
        </p:nvSpPr>
        <p:spPr>
          <a:xfrm>
            <a:off x="0" y="0"/>
            <a:ext cx="14630400" cy="8229600"/>
          </a:xfrm>
          <a:prstGeom prst="rect">
            <a:avLst/>
          </a:prstGeom>
          <a:solidFill>
            <a:srgbClr val="1128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lide 9 master">
  <p:cSld name="Slide 9 master">
    <p:spTree>
      <p:nvGrpSpPr>
        <p:cNvPr id="1" name="Shape 34"/>
        <p:cNvGrpSpPr/>
        <p:nvPr/>
      </p:nvGrpSpPr>
      <p:grpSpPr>
        <a:xfrm>
          <a:off x="0" y="0"/>
          <a:ext cx="0" cy="0"/>
          <a:chOff x="0" y="0"/>
          <a:chExt cx="0" cy="0"/>
        </a:xfrm>
      </p:grpSpPr>
      <p:pic>
        <p:nvPicPr>
          <p:cNvPr id="35" name="Google Shape;35;p10" descr="preencoded.png"/>
          <p:cNvPicPr preferRelativeResize="0"/>
          <p:nvPr/>
        </p:nvPicPr>
        <p:blipFill rotWithShape="1">
          <a:blip r:embed="rId2" cstate="email">
            <a:alphaModFix/>
          </a:blip>
          <a:srcRect/>
          <a:stretch/>
        </p:blipFill>
        <p:spPr>
          <a:xfrm>
            <a:off x="0" y="0"/>
            <a:ext cx="14630400" cy="8229600"/>
          </a:xfrm>
          <a:prstGeom prst="rect">
            <a:avLst/>
          </a:prstGeom>
          <a:noFill/>
          <a:ln>
            <a:noFill/>
          </a:ln>
        </p:spPr>
      </p:pic>
      <p:sp>
        <p:nvSpPr>
          <p:cNvPr id="36" name="Google Shape;36;p10"/>
          <p:cNvSpPr/>
          <p:nvPr/>
        </p:nvSpPr>
        <p:spPr>
          <a:xfrm>
            <a:off x="0" y="0"/>
            <a:ext cx="14630400" cy="8229600"/>
          </a:xfrm>
          <a:prstGeom prst="rect">
            <a:avLst/>
          </a:prstGeom>
          <a:solidFill>
            <a:srgbClr val="1128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Shape 9"/>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14.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2.xml"/><Relationship Id="rId1" Type="http://schemas.openxmlformats.org/officeDocument/2006/relationships/slideLayout" Target="../slideLayouts/slideLayout1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1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4.xml"/><Relationship Id="rId1" Type="http://schemas.openxmlformats.org/officeDocument/2006/relationships/slideLayout" Target="../slideLayouts/slideLayout14.xml"/><Relationship Id="rId5" Type="http://schemas.openxmlformats.org/officeDocument/2006/relationships/image" Target="../media/image46.png"/><Relationship Id="rId4" Type="http://schemas.openxmlformats.org/officeDocument/2006/relationships/image" Target="../media/image45.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7.xml"/><Relationship Id="rId1" Type="http://schemas.openxmlformats.org/officeDocument/2006/relationships/slideLayout" Target="../slideLayouts/slideLayout17.xml"/><Relationship Id="rId5" Type="http://schemas.openxmlformats.org/officeDocument/2006/relationships/image" Target="../media/image49.png"/><Relationship Id="rId4" Type="http://schemas.openxmlformats.org/officeDocument/2006/relationships/image" Target="../media/image48.png"/></Relationships>
</file>

<file path=ppt/slides/_rels/slide1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8.xml"/><Relationship Id="rId1" Type="http://schemas.openxmlformats.org/officeDocument/2006/relationships/slideLayout" Target="../slideLayouts/slideLayout18.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1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9.xml"/><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22.png"/><Relationship Id="rId4" Type="http://schemas.openxmlformats.org/officeDocument/2006/relationships/image" Target="../media/image21.png"/></Relationships>
</file>

<file path=ppt/slides/_rels/slide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xml"/><Relationship Id="rId1" Type="http://schemas.openxmlformats.org/officeDocument/2006/relationships/slideLayout" Target="../slideLayouts/slideLayout5.xml"/><Relationship Id="rId5" Type="http://schemas.openxmlformats.org/officeDocument/2006/relationships/image" Target="../media/image29.png"/><Relationship Id="rId4" Type="http://schemas.openxmlformats.org/officeDocument/2006/relationships/image" Target="../media/image28.png"/></Relationships>
</file>

<file path=ppt/slides/_rels/slide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61"/>
          <p:cNvSpPr/>
          <p:nvPr/>
        </p:nvSpPr>
        <p:spPr>
          <a:xfrm>
            <a:off x="759022" y="892850"/>
            <a:ext cx="15057299" cy="637818"/>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Clr>
                <a:srgbClr val="FFFFFF"/>
              </a:buClr>
              <a:buSzPts val="4000"/>
              <a:buFont typeface="Unbounded"/>
              <a:buNone/>
            </a:pPr>
            <a:r>
              <a:rPr lang="en-US" sz="4000" b="0" i="0" u="none" strike="noStrike" cap="none" dirty="0" err="1">
                <a:solidFill>
                  <a:srgbClr val="FFFFFF"/>
                </a:solidFill>
                <a:latin typeface="Unbounded"/>
                <a:ea typeface="Unbounded"/>
                <a:cs typeface="Unbounded"/>
                <a:sym typeface="Unbounded"/>
              </a:rPr>
              <a:t>PowerPulse</a:t>
            </a:r>
            <a:r>
              <a:rPr lang="en-US" sz="4000" b="0" i="0" u="none" strike="noStrike" cap="none" dirty="0">
                <a:solidFill>
                  <a:srgbClr val="FFFFFF"/>
                </a:solidFill>
                <a:latin typeface="Unbounded"/>
                <a:ea typeface="Unbounded"/>
                <a:cs typeface="Unbounded"/>
                <a:sym typeface="Unbounded"/>
              </a:rPr>
              <a:t> Energy Consumption Analysis</a:t>
            </a:r>
            <a:endParaRPr sz="4000" b="0" i="0" u="none" strike="noStrike" cap="none"/>
          </a:p>
        </p:txBody>
      </p:sp>
      <p:pic>
        <p:nvPicPr>
          <p:cNvPr id="377" name="Google Shape;377;p61" descr="preencoded.png"/>
          <p:cNvPicPr preferRelativeResize="0"/>
          <p:nvPr/>
        </p:nvPicPr>
        <p:blipFill rotWithShape="1">
          <a:blip r:embed="rId3" cstate="email">
            <a:alphaModFix/>
          </a:blip>
          <a:srcRect/>
          <a:stretch/>
        </p:blipFill>
        <p:spPr>
          <a:xfrm>
            <a:off x="759023" y="1964412"/>
            <a:ext cx="3763447" cy="2325886"/>
          </a:xfrm>
          <a:prstGeom prst="rect">
            <a:avLst/>
          </a:prstGeom>
          <a:noFill/>
          <a:ln>
            <a:noFill/>
          </a:ln>
        </p:spPr>
      </p:pic>
      <p:sp>
        <p:nvSpPr>
          <p:cNvPr id="378" name="Google Shape;378;p61"/>
          <p:cNvSpPr/>
          <p:nvPr/>
        </p:nvSpPr>
        <p:spPr>
          <a:xfrm>
            <a:off x="759023" y="4561403"/>
            <a:ext cx="2551628" cy="318849"/>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Clr>
                <a:srgbClr val="CAD6DE"/>
              </a:buClr>
              <a:buSzPts val="2000"/>
              <a:buFont typeface="Unbounded"/>
              <a:buNone/>
            </a:pPr>
            <a:r>
              <a:rPr lang="en-US" sz="2000" b="0" i="0" u="none" strike="noStrike" cap="none">
                <a:solidFill>
                  <a:srgbClr val="CAD6DE"/>
                </a:solidFill>
                <a:latin typeface="Unbounded"/>
                <a:ea typeface="Unbounded"/>
                <a:cs typeface="Unbounded"/>
                <a:sym typeface="Unbounded"/>
              </a:rPr>
              <a:t>Data Analysis</a:t>
            </a:r>
            <a:endParaRPr sz="2000" b="0" i="0" u="none" strike="noStrike" cap="none"/>
          </a:p>
        </p:txBody>
      </p:sp>
      <p:sp>
        <p:nvSpPr>
          <p:cNvPr id="379" name="Google Shape;379;p61"/>
          <p:cNvSpPr/>
          <p:nvPr/>
        </p:nvSpPr>
        <p:spPr>
          <a:xfrm>
            <a:off x="759023" y="5010269"/>
            <a:ext cx="4153853" cy="1041202"/>
          </a:xfrm>
          <a:prstGeom prst="rect">
            <a:avLst/>
          </a:prstGeom>
          <a:noFill/>
          <a:ln>
            <a:noFill/>
          </a:ln>
        </p:spPr>
        <p:txBody>
          <a:bodyPr spcFirstLastPara="1" wrap="square" lIns="0" tIns="0" rIns="0" bIns="0" anchor="t" anchorCtr="0">
            <a:noAutofit/>
          </a:bodyPr>
          <a:lstStyle/>
          <a:p>
            <a:pPr marL="0" marR="0" lvl="0" indent="0" algn="l" rtl="0">
              <a:lnSpc>
                <a:spcPct val="158823"/>
              </a:lnSpc>
              <a:spcBef>
                <a:spcPts val="0"/>
              </a:spcBef>
              <a:spcAft>
                <a:spcPts val="0"/>
              </a:spcAft>
              <a:buClr>
                <a:srgbClr val="CAD6DE"/>
              </a:buClr>
              <a:buSzPts val="1700"/>
              <a:buFont typeface="Cabin"/>
              <a:buNone/>
            </a:pPr>
            <a:r>
              <a:rPr lang="en-US" sz="1700" b="0" i="0" u="none" strike="noStrike" cap="none">
                <a:solidFill>
                  <a:srgbClr val="CAD6DE"/>
                </a:solidFill>
                <a:latin typeface="Cabin"/>
                <a:ea typeface="Cabin"/>
                <a:cs typeface="Cabin"/>
                <a:sym typeface="Cabin"/>
              </a:rPr>
              <a:t>Transform real-time energy consumption data into clear usage patterns and peak demand insights.</a:t>
            </a:r>
            <a:endParaRPr sz="1700" b="0" i="0" u="none" strike="noStrike" cap="none"/>
          </a:p>
        </p:txBody>
      </p:sp>
      <p:pic>
        <p:nvPicPr>
          <p:cNvPr id="380" name="Google Shape;380;p61" descr="preencoded.png"/>
          <p:cNvPicPr preferRelativeResize="0"/>
          <p:nvPr/>
        </p:nvPicPr>
        <p:blipFill rotWithShape="1">
          <a:blip r:embed="rId4" cstate="email">
            <a:alphaModFix/>
          </a:blip>
          <a:srcRect/>
          <a:stretch/>
        </p:blipFill>
        <p:spPr>
          <a:xfrm>
            <a:off x="5238155" y="1964412"/>
            <a:ext cx="3763566" cy="2326005"/>
          </a:xfrm>
          <a:prstGeom prst="rect">
            <a:avLst/>
          </a:prstGeom>
          <a:noFill/>
          <a:ln>
            <a:noFill/>
          </a:ln>
        </p:spPr>
      </p:pic>
      <p:sp>
        <p:nvSpPr>
          <p:cNvPr id="381" name="Google Shape;381;p61"/>
          <p:cNvSpPr/>
          <p:nvPr/>
        </p:nvSpPr>
        <p:spPr>
          <a:xfrm>
            <a:off x="5238154" y="4561523"/>
            <a:ext cx="4363061" cy="318849"/>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Clr>
                <a:srgbClr val="CAD6DE"/>
              </a:buClr>
              <a:buSzPts val="2000"/>
              <a:buFont typeface="Unbounded"/>
              <a:buNone/>
            </a:pPr>
            <a:r>
              <a:rPr lang="en-US" sz="2000" b="0" i="0" u="none" strike="noStrike" cap="none" dirty="0">
                <a:solidFill>
                  <a:srgbClr val="CAD6DE"/>
                </a:solidFill>
                <a:latin typeface="Unbounded"/>
                <a:ea typeface="Unbounded"/>
                <a:cs typeface="Unbounded"/>
                <a:sym typeface="Unbounded"/>
              </a:rPr>
              <a:t>Predictive Models</a:t>
            </a:r>
            <a:endParaRPr sz="2000" b="0" i="0" u="none" strike="noStrike" cap="none"/>
          </a:p>
        </p:txBody>
      </p:sp>
      <p:sp>
        <p:nvSpPr>
          <p:cNvPr id="382" name="Google Shape;382;p61"/>
          <p:cNvSpPr/>
          <p:nvPr/>
        </p:nvSpPr>
        <p:spPr>
          <a:xfrm>
            <a:off x="5238155" y="5010388"/>
            <a:ext cx="4153972" cy="694134"/>
          </a:xfrm>
          <a:prstGeom prst="rect">
            <a:avLst/>
          </a:prstGeom>
          <a:noFill/>
          <a:ln>
            <a:noFill/>
          </a:ln>
        </p:spPr>
        <p:txBody>
          <a:bodyPr spcFirstLastPara="1" wrap="square" lIns="0" tIns="0" rIns="0" bIns="0" anchor="t" anchorCtr="0">
            <a:noAutofit/>
          </a:bodyPr>
          <a:lstStyle/>
          <a:p>
            <a:pPr marL="0" marR="0" lvl="0" indent="0" algn="l" rtl="0">
              <a:lnSpc>
                <a:spcPct val="158823"/>
              </a:lnSpc>
              <a:spcBef>
                <a:spcPts val="0"/>
              </a:spcBef>
              <a:spcAft>
                <a:spcPts val="0"/>
              </a:spcAft>
              <a:buClr>
                <a:srgbClr val="CAD6DE"/>
              </a:buClr>
              <a:buSzPts val="1700"/>
              <a:buFont typeface="Cabin"/>
              <a:buNone/>
            </a:pPr>
            <a:r>
              <a:rPr lang="en-US" sz="1700" b="0" i="0" u="none" strike="noStrike" cap="none">
                <a:solidFill>
                  <a:srgbClr val="CAD6DE"/>
                </a:solidFill>
                <a:latin typeface="Cabin"/>
                <a:ea typeface="Cabin"/>
                <a:cs typeface="Cabin"/>
                <a:sym typeface="Cabin"/>
              </a:rPr>
              <a:t>Forecast energy demands with 95% accuracy using advanced machine learning algorithms.</a:t>
            </a:r>
            <a:endParaRPr sz="1700" b="0" i="0" u="none" strike="noStrike" cap="none"/>
          </a:p>
        </p:txBody>
      </p:sp>
      <p:pic>
        <p:nvPicPr>
          <p:cNvPr id="383" name="Google Shape;383;p61" descr="preencoded.png"/>
          <p:cNvPicPr preferRelativeResize="0"/>
          <p:nvPr/>
        </p:nvPicPr>
        <p:blipFill rotWithShape="1">
          <a:blip r:embed="rId5" cstate="email">
            <a:alphaModFix/>
          </a:blip>
          <a:srcRect/>
          <a:stretch/>
        </p:blipFill>
        <p:spPr>
          <a:xfrm>
            <a:off x="9717405" y="1964412"/>
            <a:ext cx="3763447" cy="2325886"/>
          </a:xfrm>
          <a:prstGeom prst="rect">
            <a:avLst/>
          </a:prstGeom>
          <a:noFill/>
          <a:ln>
            <a:noFill/>
          </a:ln>
        </p:spPr>
      </p:pic>
      <p:sp>
        <p:nvSpPr>
          <p:cNvPr id="384" name="Google Shape;384;p61"/>
          <p:cNvSpPr/>
          <p:nvPr/>
        </p:nvSpPr>
        <p:spPr>
          <a:xfrm>
            <a:off x="9717405" y="4561403"/>
            <a:ext cx="3884339" cy="318849"/>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Clr>
                <a:srgbClr val="CAD6DE"/>
              </a:buClr>
              <a:buSzPts val="2000"/>
              <a:buFont typeface="Unbounded"/>
              <a:buNone/>
            </a:pPr>
            <a:r>
              <a:rPr lang="en-US" sz="2000" b="0" i="0" u="none" strike="noStrike" cap="none" dirty="0">
                <a:solidFill>
                  <a:srgbClr val="CAD6DE"/>
                </a:solidFill>
                <a:latin typeface="Unbounded"/>
                <a:ea typeface="Unbounded"/>
                <a:cs typeface="Unbounded"/>
                <a:sym typeface="Unbounded"/>
              </a:rPr>
              <a:t>Actionable Insights</a:t>
            </a:r>
            <a:endParaRPr sz="2000" b="0" i="0" u="none" strike="noStrike" cap="none"/>
          </a:p>
        </p:txBody>
      </p:sp>
      <p:sp>
        <p:nvSpPr>
          <p:cNvPr id="385" name="Google Shape;385;p61"/>
          <p:cNvSpPr/>
          <p:nvPr/>
        </p:nvSpPr>
        <p:spPr>
          <a:xfrm>
            <a:off x="9717405" y="5010269"/>
            <a:ext cx="4153853" cy="694134"/>
          </a:xfrm>
          <a:prstGeom prst="rect">
            <a:avLst/>
          </a:prstGeom>
          <a:noFill/>
          <a:ln>
            <a:noFill/>
          </a:ln>
        </p:spPr>
        <p:txBody>
          <a:bodyPr spcFirstLastPara="1" wrap="square" lIns="0" tIns="0" rIns="0" bIns="0" anchor="t" anchorCtr="0">
            <a:noAutofit/>
          </a:bodyPr>
          <a:lstStyle/>
          <a:p>
            <a:pPr marL="0" marR="0" lvl="0" indent="0" algn="l" rtl="0">
              <a:lnSpc>
                <a:spcPct val="158823"/>
              </a:lnSpc>
              <a:spcBef>
                <a:spcPts val="0"/>
              </a:spcBef>
              <a:spcAft>
                <a:spcPts val="0"/>
              </a:spcAft>
              <a:buClr>
                <a:srgbClr val="CAD6DE"/>
              </a:buClr>
              <a:buSzPts val="1700"/>
              <a:buFont typeface="Cabin"/>
              <a:buNone/>
            </a:pPr>
            <a:r>
              <a:rPr lang="en-US" sz="1700" b="0" i="0" u="none" strike="noStrike" cap="none">
                <a:solidFill>
                  <a:srgbClr val="CAD6DE"/>
                </a:solidFill>
                <a:latin typeface="Cabin"/>
                <a:ea typeface="Cabin"/>
                <a:cs typeface="Cabin"/>
                <a:sym typeface="Cabin"/>
              </a:rPr>
              <a:t>Generate targeted recommendations to reduce energy costs by up to 30%.</a:t>
            </a:r>
            <a:endParaRPr sz="1700" b="0" i="0" u="none" strike="noStrike" cap="none"/>
          </a:p>
        </p:txBody>
      </p:sp>
      <p:sp>
        <p:nvSpPr>
          <p:cNvPr id="386" name="Google Shape;386;p61"/>
          <p:cNvSpPr/>
          <p:nvPr/>
        </p:nvSpPr>
        <p:spPr>
          <a:xfrm>
            <a:off x="759023" y="6295430"/>
            <a:ext cx="13112353" cy="1041202"/>
          </a:xfrm>
          <a:prstGeom prst="rect">
            <a:avLst/>
          </a:prstGeom>
          <a:noFill/>
          <a:ln>
            <a:noFill/>
          </a:ln>
        </p:spPr>
        <p:txBody>
          <a:bodyPr spcFirstLastPara="1" wrap="square" lIns="0" tIns="0" rIns="0" bIns="0" anchor="t" anchorCtr="0">
            <a:noAutofit/>
          </a:bodyPr>
          <a:lstStyle/>
          <a:p>
            <a:pPr marL="0" marR="0" lvl="0" indent="0" algn="l" rtl="0">
              <a:lnSpc>
                <a:spcPct val="158823"/>
              </a:lnSpc>
              <a:spcBef>
                <a:spcPts val="0"/>
              </a:spcBef>
              <a:spcAft>
                <a:spcPts val="0"/>
              </a:spcAft>
              <a:buClr>
                <a:srgbClr val="CAD6DE"/>
              </a:buClr>
              <a:buSzPts val="1700"/>
              <a:buFont typeface="Cabin"/>
              <a:buNone/>
            </a:pPr>
            <a:r>
              <a:rPr lang="en-US" sz="1700" b="0" i="0" u="none" strike="noStrike" cap="none">
                <a:solidFill>
                  <a:srgbClr val="CAD6DE"/>
                </a:solidFill>
                <a:latin typeface="Cabin"/>
                <a:ea typeface="Cabin"/>
                <a:cs typeface="Cabin"/>
                <a:sym typeface="Cabin"/>
              </a:rPr>
              <a:t>PowerPulse harnesses advanced machine learning algorithms to analyze granular household energy consumption data, enabling precise pattern detection and accurate demand forecasting. This comprehensive analysis translates complex usage data into clear, implementable strategies for optimizing energy efficiency and reducing costs while maintaining comfort levels.</a:t>
            </a:r>
            <a:endParaRPr sz="1700" b="0" i="0" u="none" strike="noStrike" cap="none"/>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59"/>
        <p:cNvGrpSpPr/>
        <p:nvPr/>
      </p:nvGrpSpPr>
      <p:grpSpPr>
        <a:xfrm>
          <a:off x="0" y="0"/>
          <a:ext cx="0" cy="0"/>
          <a:chOff x="0" y="0"/>
          <a:chExt cx="0" cy="0"/>
        </a:xfrm>
      </p:grpSpPr>
      <p:sp>
        <p:nvSpPr>
          <p:cNvPr id="560" name="Google Shape;560;p70"/>
          <p:cNvSpPr/>
          <p:nvPr/>
        </p:nvSpPr>
        <p:spPr>
          <a:xfrm>
            <a:off x="759023" y="596384"/>
            <a:ext cx="13112353" cy="1275636"/>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Clr>
                <a:srgbClr val="FFFFFF"/>
              </a:buClr>
              <a:buSzPts val="4000"/>
              <a:buFont typeface="Unbounded"/>
              <a:buNone/>
            </a:pPr>
            <a:r>
              <a:rPr lang="en-US" sz="4000" b="0" i="0" u="none" strike="noStrike" cap="none">
                <a:solidFill>
                  <a:srgbClr val="FFFFFF"/>
                </a:solidFill>
                <a:latin typeface="Unbounded"/>
                <a:ea typeface="Unbounded"/>
                <a:cs typeface="Unbounded"/>
                <a:sym typeface="Unbounded"/>
              </a:rPr>
              <a:t>Case Study 2: Demand Forecasting for Energy Providers</a:t>
            </a:r>
            <a:endParaRPr sz="4000" b="0" i="0" u="none" strike="noStrike" cap="none"/>
          </a:p>
        </p:txBody>
      </p:sp>
      <p:sp>
        <p:nvSpPr>
          <p:cNvPr id="561" name="Google Shape;561;p70"/>
          <p:cNvSpPr/>
          <p:nvPr/>
        </p:nvSpPr>
        <p:spPr>
          <a:xfrm>
            <a:off x="742904" y="2471726"/>
            <a:ext cx="4913103" cy="318849"/>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Clr>
                <a:srgbClr val="FFFFFF"/>
              </a:buClr>
              <a:buSzPts val="2000"/>
              <a:buFont typeface="Unbounded"/>
              <a:buNone/>
            </a:pPr>
            <a:r>
              <a:rPr lang="en-US" sz="2000" b="0" i="0" u="none" strike="noStrike" cap="none" dirty="0">
                <a:solidFill>
                  <a:srgbClr val="FFFFFF"/>
                </a:solidFill>
                <a:latin typeface="Unbounded"/>
                <a:ea typeface="Unbounded"/>
                <a:cs typeface="Unbounded"/>
                <a:sym typeface="Unbounded"/>
              </a:rPr>
              <a:t>Process Overview</a:t>
            </a:r>
            <a:endParaRPr sz="2000" b="0" i="0" u="none" strike="noStrike" cap="none"/>
          </a:p>
        </p:txBody>
      </p:sp>
      <p:sp>
        <p:nvSpPr>
          <p:cNvPr id="562" name="Google Shape;562;p70"/>
          <p:cNvSpPr/>
          <p:nvPr/>
        </p:nvSpPr>
        <p:spPr>
          <a:xfrm>
            <a:off x="759023" y="2949773"/>
            <a:ext cx="6291620" cy="347067"/>
          </a:xfrm>
          <a:prstGeom prst="rect">
            <a:avLst/>
          </a:prstGeom>
          <a:noFill/>
          <a:ln>
            <a:noFill/>
          </a:ln>
        </p:spPr>
        <p:txBody>
          <a:bodyPr spcFirstLastPara="1" wrap="square" lIns="0" tIns="0" rIns="0" bIns="0" anchor="t" anchorCtr="0">
            <a:noAutofit/>
          </a:bodyPr>
          <a:lstStyle/>
          <a:p>
            <a:pPr marL="342900" marR="0" lvl="0" indent="-342900" algn="l" rtl="0">
              <a:lnSpc>
                <a:spcPct val="158823"/>
              </a:lnSpc>
              <a:spcBef>
                <a:spcPts val="0"/>
              </a:spcBef>
              <a:spcAft>
                <a:spcPts val="0"/>
              </a:spcAft>
              <a:buClr>
                <a:srgbClr val="CAD6DE"/>
              </a:buClr>
              <a:buSzPts val="1700"/>
              <a:buFont typeface="Cabin"/>
              <a:buChar char="•"/>
            </a:pPr>
            <a:r>
              <a:rPr lang="en-US" sz="1700" b="0" i="0" u="none" strike="noStrike" cap="none" dirty="0">
                <a:solidFill>
                  <a:srgbClr val="CAD6DE"/>
                </a:solidFill>
                <a:latin typeface="Cabin"/>
                <a:ea typeface="Cabin"/>
                <a:cs typeface="Cabin"/>
                <a:sym typeface="Cabin"/>
              </a:rPr>
              <a:t>Data aggregation with temporal features</a:t>
            </a:r>
            <a:endParaRPr sz="1700" b="0" i="0" u="none" strike="noStrike" cap="none"/>
          </a:p>
        </p:txBody>
      </p:sp>
      <p:sp>
        <p:nvSpPr>
          <p:cNvPr id="563" name="Google Shape;563;p70"/>
          <p:cNvSpPr/>
          <p:nvPr/>
        </p:nvSpPr>
        <p:spPr>
          <a:xfrm>
            <a:off x="759023" y="3372683"/>
            <a:ext cx="6291620" cy="347067"/>
          </a:xfrm>
          <a:prstGeom prst="rect">
            <a:avLst/>
          </a:prstGeom>
          <a:noFill/>
          <a:ln>
            <a:noFill/>
          </a:ln>
        </p:spPr>
        <p:txBody>
          <a:bodyPr spcFirstLastPara="1" wrap="square" lIns="0" tIns="0" rIns="0" bIns="0" anchor="t" anchorCtr="0">
            <a:noAutofit/>
          </a:bodyPr>
          <a:lstStyle/>
          <a:p>
            <a:pPr marL="342900" marR="0" lvl="0" indent="-342900" algn="l" rtl="0">
              <a:lnSpc>
                <a:spcPct val="158823"/>
              </a:lnSpc>
              <a:spcBef>
                <a:spcPts val="0"/>
              </a:spcBef>
              <a:spcAft>
                <a:spcPts val="0"/>
              </a:spcAft>
              <a:buClr>
                <a:srgbClr val="CAD6DE"/>
              </a:buClr>
              <a:buSzPts val="1700"/>
              <a:buFont typeface="Cabin"/>
              <a:buChar char="•"/>
            </a:pPr>
            <a:r>
              <a:rPr lang="en-US" sz="1700" b="0" i="0" u="none" strike="noStrike" cap="none">
                <a:solidFill>
                  <a:srgbClr val="CAD6DE"/>
                </a:solidFill>
                <a:latin typeface="Cabin"/>
                <a:ea typeface="Cabin"/>
                <a:cs typeface="Cabin"/>
                <a:sym typeface="Cabin"/>
              </a:rPr>
              <a:t>Multiple regression models evaluated</a:t>
            </a:r>
            <a:endParaRPr sz="1700" b="0" i="0" u="none" strike="noStrike" cap="none"/>
          </a:p>
        </p:txBody>
      </p:sp>
      <p:sp>
        <p:nvSpPr>
          <p:cNvPr id="564" name="Google Shape;564;p70"/>
          <p:cNvSpPr/>
          <p:nvPr/>
        </p:nvSpPr>
        <p:spPr>
          <a:xfrm>
            <a:off x="759023" y="3795593"/>
            <a:ext cx="6291620" cy="347067"/>
          </a:xfrm>
          <a:prstGeom prst="rect">
            <a:avLst/>
          </a:prstGeom>
          <a:noFill/>
          <a:ln>
            <a:noFill/>
          </a:ln>
        </p:spPr>
        <p:txBody>
          <a:bodyPr spcFirstLastPara="1" wrap="square" lIns="0" tIns="0" rIns="0" bIns="0" anchor="t" anchorCtr="0">
            <a:noAutofit/>
          </a:bodyPr>
          <a:lstStyle/>
          <a:p>
            <a:pPr marL="342900" marR="0" lvl="0" indent="-342900" algn="l" rtl="0">
              <a:lnSpc>
                <a:spcPct val="158823"/>
              </a:lnSpc>
              <a:spcBef>
                <a:spcPts val="0"/>
              </a:spcBef>
              <a:spcAft>
                <a:spcPts val="0"/>
              </a:spcAft>
              <a:buClr>
                <a:srgbClr val="CAD6DE"/>
              </a:buClr>
              <a:buSzPts val="1700"/>
              <a:buFont typeface="Cabin"/>
              <a:buChar char="•"/>
            </a:pPr>
            <a:r>
              <a:rPr lang="en-US" sz="1700" b="0" i="0" u="none" strike="noStrike" cap="none">
                <a:solidFill>
                  <a:srgbClr val="CAD6DE"/>
                </a:solidFill>
                <a:latin typeface="Cabin"/>
                <a:ea typeface="Cabin"/>
                <a:cs typeface="Cabin"/>
                <a:sym typeface="Cabin"/>
              </a:rPr>
              <a:t>Ensemble techniques for optimization</a:t>
            </a:r>
            <a:endParaRPr sz="1700" b="0" i="0" u="none" strike="noStrike" cap="none"/>
          </a:p>
        </p:txBody>
      </p:sp>
      <p:sp>
        <p:nvSpPr>
          <p:cNvPr id="565" name="Google Shape;565;p70"/>
          <p:cNvSpPr/>
          <p:nvPr/>
        </p:nvSpPr>
        <p:spPr>
          <a:xfrm>
            <a:off x="7529514" y="2471726"/>
            <a:ext cx="2551628" cy="318849"/>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Clr>
                <a:srgbClr val="FFFFFF"/>
              </a:buClr>
              <a:buSzPts val="2000"/>
              <a:buFont typeface="Unbounded"/>
              <a:buNone/>
            </a:pPr>
            <a:r>
              <a:rPr lang="en-US" sz="2000" b="0" i="0" u="none" strike="noStrike" cap="none" dirty="0">
                <a:solidFill>
                  <a:srgbClr val="FFFFFF"/>
                </a:solidFill>
                <a:latin typeface="Unbounded"/>
                <a:ea typeface="Unbounded"/>
                <a:cs typeface="Unbounded"/>
                <a:sym typeface="Unbounded"/>
              </a:rPr>
              <a:t>Key Findings</a:t>
            </a:r>
            <a:endParaRPr sz="2000" b="0" i="0" u="none" strike="noStrike" cap="none"/>
          </a:p>
        </p:txBody>
      </p:sp>
      <p:sp>
        <p:nvSpPr>
          <p:cNvPr id="566" name="Google Shape;566;p70"/>
          <p:cNvSpPr/>
          <p:nvPr/>
        </p:nvSpPr>
        <p:spPr>
          <a:xfrm>
            <a:off x="7587377" y="2949773"/>
            <a:ext cx="6291620" cy="347067"/>
          </a:xfrm>
          <a:prstGeom prst="rect">
            <a:avLst/>
          </a:prstGeom>
          <a:noFill/>
          <a:ln>
            <a:noFill/>
          </a:ln>
        </p:spPr>
        <p:txBody>
          <a:bodyPr spcFirstLastPara="1" wrap="square" lIns="0" tIns="0" rIns="0" bIns="0" anchor="t" anchorCtr="0">
            <a:noAutofit/>
          </a:bodyPr>
          <a:lstStyle/>
          <a:p>
            <a:pPr marL="342900" marR="0" lvl="0" indent="-342900" algn="l" rtl="0">
              <a:lnSpc>
                <a:spcPct val="158823"/>
              </a:lnSpc>
              <a:spcBef>
                <a:spcPts val="0"/>
              </a:spcBef>
              <a:spcAft>
                <a:spcPts val="0"/>
              </a:spcAft>
              <a:buClr>
                <a:srgbClr val="CAD6DE"/>
              </a:buClr>
              <a:buSzPts val="1700"/>
              <a:buFont typeface="Cabin"/>
              <a:buChar char="•"/>
            </a:pPr>
            <a:r>
              <a:rPr lang="en-US" sz="1700" b="0" i="0" u="none" strike="noStrike" cap="none" dirty="0">
                <a:solidFill>
                  <a:srgbClr val="CAD6DE"/>
                </a:solidFill>
                <a:latin typeface="Cabin"/>
                <a:ea typeface="Cabin"/>
                <a:cs typeface="Cabin"/>
                <a:sym typeface="Cabin"/>
              </a:rPr>
              <a:t>High prediction accuracy (R² </a:t>
            </a:r>
            <a:r>
              <a:rPr lang="en-US" sz="1700" dirty="0" smtClean="0">
                <a:solidFill>
                  <a:srgbClr val="CAD6DE"/>
                </a:solidFill>
                <a:latin typeface="Cabin"/>
                <a:ea typeface="Cabin"/>
                <a:cs typeface="Cabin"/>
                <a:sym typeface="Cabin"/>
              </a:rPr>
              <a:t> around 0.90</a:t>
            </a:r>
            <a:r>
              <a:rPr lang="en-US" sz="1700" b="0" i="0" u="none" strike="noStrike" cap="none" dirty="0" smtClean="0">
                <a:solidFill>
                  <a:srgbClr val="CAD6DE"/>
                </a:solidFill>
                <a:latin typeface="Cabin"/>
                <a:ea typeface="Cabin"/>
                <a:cs typeface="Cabin"/>
                <a:sym typeface="Cabin"/>
              </a:rPr>
              <a:t>)</a:t>
            </a:r>
            <a:endParaRPr sz="1700" b="0" i="0" u="none" strike="noStrike" cap="none"/>
          </a:p>
        </p:txBody>
      </p:sp>
      <p:sp>
        <p:nvSpPr>
          <p:cNvPr id="567" name="Google Shape;567;p70"/>
          <p:cNvSpPr/>
          <p:nvPr/>
        </p:nvSpPr>
        <p:spPr>
          <a:xfrm>
            <a:off x="7587377" y="3372683"/>
            <a:ext cx="6291620" cy="347067"/>
          </a:xfrm>
          <a:prstGeom prst="rect">
            <a:avLst/>
          </a:prstGeom>
          <a:noFill/>
          <a:ln>
            <a:noFill/>
          </a:ln>
        </p:spPr>
        <p:txBody>
          <a:bodyPr spcFirstLastPara="1" wrap="square" lIns="0" tIns="0" rIns="0" bIns="0" anchor="t" anchorCtr="0">
            <a:noAutofit/>
          </a:bodyPr>
          <a:lstStyle/>
          <a:p>
            <a:pPr marL="342900" marR="0" lvl="0" indent="-342900" algn="l" rtl="0">
              <a:lnSpc>
                <a:spcPct val="158823"/>
              </a:lnSpc>
              <a:spcBef>
                <a:spcPts val="0"/>
              </a:spcBef>
              <a:spcAft>
                <a:spcPts val="0"/>
              </a:spcAft>
              <a:buClr>
                <a:srgbClr val="CAD6DE"/>
              </a:buClr>
              <a:buSzPts val="1700"/>
              <a:buFont typeface="Cabin"/>
              <a:buChar char="•"/>
            </a:pPr>
            <a:r>
              <a:rPr lang="en-US" sz="1700" b="0" i="0" u="none" strike="noStrike" cap="none">
                <a:solidFill>
                  <a:srgbClr val="CAD6DE"/>
                </a:solidFill>
                <a:latin typeface="Cabin"/>
                <a:ea typeface="Cabin"/>
                <a:cs typeface="Cabin"/>
                <a:sym typeface="Cabin"/>
              </a:rPr>
              <a:t>Significant weekday vs weekend variations</a:t>
            </a:r>
            <a:endParaRPr sz="1700" b="0" i="0" u="none" strike="noStrike" cap="none"/>
          </a:p>
        </p:txBody>
      </p:sp>
      <p:sp>
        <p:nvSpPr>
          <p:cNvPr id="568" name="Google Shape;568;p70"/>
          <p:cNvSpPr/>
          <p:nvPr/>
        </p:nvSpPr>
        <p:spPr>
          <a:xfrm>
            <a:off x="7587377" y="3795593"/>
            <a:ext cx="6291620" cy="347067"/>
          </a:xfrm>
          <a:prstGeom prst="rect">
            <a:avLst/>
          </a:prstGeom>
          <a:noFill/>
          <a:ln>
            <a:noFill/>
          </a:ln>
        </p:spPr>
        <p:txBody>
          <a:bodyPr spcFirstLastPara="1" wrap="square" lIns="0" tIns="0" rIns="0" bIns="0" anchor="t" anchorCtr="0">
            <a:noAutofit/>
          </a:bodyPr>
          <a:lstStyle/>
          <a:p>
            <a:pPr marL="342900" marR="0" lvl="0" indent="-342900" algn="l" rtl="0">
              <a:lnSpc>
                <a:spcPct val="158823"/>
              </a:lnSpc>
              <a:spcBef>
                <a:spcPts val="0"/>
              </a:spcBef>
              <a:spcAft>
                <a:spcPts val="0"/>
              </a:spcAft>
              <a:buClr>
                <a:srgbClr val="CAD6DE"/>
              </a:buClr>
              <a:buSzPts val="1700"/>
              <a:buFont typeface="Cabin"/>
              <a:buChar char="•"/>
            </a:pPr>
            <a:r>
              <a:rPr lang="en-US" sz="1700" b="0" i="0" u="none" strike="noStrike" cap="none">
                <a:solidFill>
                  <a:srgbClr val="CAD6DE"/>
                </a:solidFill>
                <a:latin typeface="Cabin"/>
                <a:ea typeface="Cabin"/>
                <a:cs typeface="Cabin"/>
                <a:sym typeface="Cabin"/>
              </a:rPr>
              <a:t>Rolling averages are strongest predictors</a:t>
            </a:r>
            <a:endParaRPr sz="1700" b="0" i="0" u="none" strike="noStrike" cap="none"/>
          </a:p>
        </p:txBody>
      </p:sp>
      <p:sp>
        <p:nvSpPr>
          <p:cNvPr id="569" name="Google Shape;569;p70"/>
          <p:cNvSpPr/>
          <p:nvPr/>
        </p:nvSpPr>
        <p:spPr>
          <a:xfrm>
            <a:off x="759023" y="4462463"/>
            <a:ext cx="13112353" cy="347067"/>
          </a:xfrm>
          <a:prstGeom prst="rect">
            <a:avLst/>
          </a:prstGeom>
          <a:noFill/>
          <a:ln>
            <a:noFill/>
          </a:ln>
        </p:spPr>
        <p:txBody>
          <a:bodyPr spcFirstLastPara="1" wrap="square" lIns="0" tIns="0" rIns="0" bIns="0" anchor="t" anchorCtr="0">
            <a:noAutofit/>
          </a:bodyPr>
          <a:lstStyle/>
          <a:p>
            <a:pPr marL="0" marR="0" lvl="0" indent="0" algn="l" rtl="0">
              <a:lnSpc>
                <a:spcPct val="158823"/>
              </a:lnSpc>
              <a:spcBef>
                <a:spcPts val="0"/>
              </a:spcBef>
              <a:spcAft>
                <a:spcPts val="0"/>
              </a:spcAft>
              <a:buClr>
                <a:srgbClr val="CAD6DE"/>
              </a:buClr>
              <a:buSzPts val="1700"/>
              <a:buFont typeface="Cabin"/>
              <a:buNone/>
            </a:pPr>
            <a:r>
              <a:rPr lang="en-US" sz="1700" b="0" i="0" u="none" strike="noStrike" cap="none">
                <a:solidFill>
                  <a:srgbClr val="CAD6DE"/>
                </a:solidFill>
                <a:latin typeface="Cabin"/>
                <a:ea typeface="Cabin"/>
                <a:cs typeface="Cabin"/>
                <a:sym typeface="Cabin"/>
              </a:rPr>
              <a:t>Detailed technical information:</a:t>
            </a:r>
            <a:endParaRPr sz="1700" b="0" i="0" u="none" strike="noStrike" cap="none"/>
          </a:p>
        </p:txBody>
      </p:sp>
      <p:sp>
        <p:nvSpPr>
          <p:cNvPr id="570" name="Google Shape;570;p70"/>
          <p:cNvSpPr/>
          <p:nvPr/>
        </p:nvSpPr>
        <p:spPr>
          <a:xfrm>
            <a:off x="759023" y="5053489"/>
            <a:ext cx="13112353" cy="694134"/>
          </a:xfrm>
          <a:prstGeom prst="rect">
            <a:avLst/>
          </a:prstGeom>
          <a:noFill/>
          <a:ln>
            <a:noFill/>
          </a:ln>
        </p:spPr>
        <p:txBody>
          <a:bodyPr spcFirstLastPara="1" wrap="square" lIns="0" tIns="0" rIns="0" bIns="0" anchor="t" anchorCtr="0">
            <a:noAutofit/>
          </a:bodyPr>
          <a:lstStyle/>
          <a:p>
            <a:pPr marL="342900" marR="0" lvl="0" indent="-342900" algn="l" rtl="0">
              <a:lnSpc>
                <a:spcPct val="158823"/>
              </a:lnSpc>
              <a:spcBef>
                <a:spcPts val="0"/>
              </a:spcBef>
              <a:spcAft>
                <a:spcPts val="0"/>
              </a:spcAft>
              <a:buClr>
                <a:srgbClr val="CAD6DE"/>
              </a:buClr>
              <a:buSzPts val="1700"/>
              <a:buFont typeface="Cabin"/>
              <a:buChar char="•"/>
            </a:pPr>
            <a:r>
              <a:rPr lang="en-US" sz="1700" b="0" i="0" u="none" strike="noStrike" cap="none">
                <a:solidFill>
                  <a:srgbClr val="CAD6DE"/>
                </a:solidFill>
                <a:latin typeface="Cabin"/>
                <a:ea typeface="Cabin"/>
                <a:cs typeface="Cabin"/>
                <a:sym typeface="Cabin"/>
              </a:rPr>
              <a:t>Data Aggregation &amp; Feature Engineering: Data is aggregated daily, incorporating temporal features like 'day of week' and 'is weekend' to capture consumption patterns. Rolling averages smooth out daily fluctuations for more accurate predictions.</a:t>
            </a:r>
            <a:endParaRPr sz="1700" b="0" i="0" u="none" strike="noStrike" cap="none"/>
          </a:p>
        </p:txBody>
      </p:sp>
      <p:sp>
        <p:nvSpPr>
          <p:cNvPr id="571" name="Google Shape;571;p70"/>
          <p:cNvSpPr/>
          <p:nvPr/>
        </p:nvSpPr>
        <p:spPr>
          <a:xfrm>
            <a:off x="759023" y="5823466"/>
            <a:ext cx="13112353" cy="1041202"/>
          </a:xfrm>
          <a:prstGeom prst="rect">
            <a:avLst/>
          </a:prstGeom>
          <a:noFill/>
          <a:ln>
            <a:noFill/>
          </a:ln>
        </p:spPr>
        <p:txBody>
          <a:bodyPr spcFirstLastPara="1" wrap="square" lIns="0" tIns="0" rIns="0" bIns="0" anchor="t" anchorCtr="0">
            <a:noAutofit/>
          </a:bodyPr>
          <a:lstStyle/>
          <a:p>
            <a:pPr marL="342900" marR="0" lvl="0" indent="-342900" algn="l" rtl="0">
              <a:lnSpc>
                <a:spcPct val="158823"/>
              </a:lnSpc>
              <a:spcBef>
                <a:spcPts val="0"/>
              </a:spcBef>
              <a:spcAft>
                <a:spcPts val="0"/>
              </a:spcAft>
              <a:buClr>
                <a:srgbClr val="CAD6DE"/>
              </a:buClr>
              <a:buSzPts val="1700"/>
              <a:buFont typeface="Cabin"/>
              <a:buChar char="•"/>
            </a:pPr>
            <a:r>
              <a:rPr lang="en-US" sz="1700" b="0" i="0" u="none" strike="noStrike" cap="none">
                <a:solidFill>
                  <a:srgbClr val="CAD6DE"/>
                </a:solidFill>
                <a:latin typeface="Cabin"/>
                <a:ea typeface="Cabin"/>
                <a:cs typeface="Cabin"/>
                <a:sym typeface="Cabin"/>
              </a:rPr>
              <a:t>Modeling Approach: A comprehensive feature set, including electrical metrics, submeter readings, and temporal features, is used to train multiple regression models (Linear Regression, KNN, Decision Tree, Random Forest, Gradient Boosting). K-fold cross-validation ensures model stability.</a:t>
            </a:r>
            <a:endParaRPr sz="1700" b="0" i="0" u="none" strike="noStrike" cap="none"/>
          </a:p>
        </p:txBody>
      </p:sp>
      <p:sp>
        <p:nvSpPr>
          <p:cNvPr id="572" name="Google Shape;572;p70"/>
          <p:cNvSpPr/>
          <p:nvPr/>
        </p:nvSpPr>
        <p:spPr>
          <a:xfrm>
            <a:off x="758998" y="7164160"/>
            <a:ext cx="13112400" cy="694200"/>
          </a:xfrm>
          <a:prstGeom prst="rect">
            <a:avLst/>
          </a:prstGeom>
          <a:noFill/>
          <a:ln>
            <a:noFill/>
          </a:ln>
        </p:spPr>
        <p:txBody>
          <a:bodyPr spcFirstLastPara="1" wrap="square" lIns="0" tIns="0" rIns="0" bIns="0" anchor="t" anchorCtr="0">
            <a:noAutofit/>
          </a:bodyPr>
          <a:lstStyle/>
          <a:p>
            <a:pPr marL="342900" marR="0" lvl="0" indent="-342900" algn="l" rtl="0">
              <a:lnSpc>
                <a:spcPct val="158823"/>
              </a:lnSpc>
              <a:spcBef>
                <a:spcPts val="0"/>
              </a:spcBef>
              <a:spcAft>
                <a:spcPts val="0"/>
              </a:spcAft>
              <a:buClr>
                <a:srgbClr val="CAD6DE"/>
              </a:buClr>
              <a:buSzPts val="1700"/>
              <a:buFont typeface="Cabin"/>
              <a:buChar char="•"/>
            </a:pPr>
            <a:r>
              <a:rPr lang="en-US" sz="1700" b="0" i="0" u="none" strike="noStrike" cap="none">
                <a:solidFill>
                  <a:srgbClr val="CAD6DE"/>
                </a:solidFill>
                <a:latin typeface="Cabin"/>
                <a:ea typeface="Cabin"/>
                <a:cs typeface="Cabin"/>
                <a:sym typeface="Cabin"/>
              </a:rPr>
              <a:t>Optimization: Ensemble techniques, particularly tree-based methods like Random Forest and Gradient Boosting, demonstrate superior performance due to their ability to model non-linear interactions.</a:t>
            </a:r>
            <a:endParaRPr sz="1700" b="0" i="0" u="none" strike="noStrike" cap="none"/>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pic>
        <p:nvPicPr>
          <p:cNvPr id="578" name="Google Shape;578;p71" descr="preencoded.png"/>
          <p:cNvPicPr preferRelativeResize="0"/>
          <p:nvPr/>
        </p:nvPicPr>
        <p:blipFill rotWithShape="1">
          <a:blip r:embed="rId3" cstate="email">
            <a:alphaModFix/>
          </a:blip>
          <a:srcRect/>
          <a:stretch/>
        </p:blipFill>
        <p:spPr>
          <a:xfrm>
            <a:off x="790450" y="2047800"/>
            <a:ext cx="6185526" cy="4134000"/>
          </a:xfrm>
          <a:prstGeom prst="rect">
            <a:avLst/>
          </a:prstGeom>
          <a:noFill/>
          <a:ln>
            <a:noFill/>
          </a:ln>
        </p:spPr>
      </p:pic>
      <p:sp>
        <p:nvSpPr>
          <p:cNvPr id="579" name="Google Shape;579;p71"/>
          <p:cNvSpPr/>
          <p:nvPr/>
        </p:nvSpPr>
        <p:spPr>
          <a:xfrm>
            <a:off x="7614761" y="1499592"/>
            <a:ext cx="6185535" cy="383024"/>
          </a:xfrm>
          <a:prstGeom prst="rect">
            <a:avLst/>
          </a:prstGeom>
          <a:noFill/>
          <a:ln>
            <a:noFill/>
          </a:ln>
        </p:spPr>
        <p:txBody>
          <a:bodyPr spcFirstLastPara="1" wrap="square" lIns="0" tIns="0" rIns="0" bIns="0" anchor="t" anchorCtr="0">
            <a:noAutofit/>
          </a:bodyPr>
          <a:lstStyle/>
          <a:p>
            <a:pPr marL="0" marR="0" lvl="0" indent="0" algn="l" rtl="0">
              <a:lnSpc>
                <a:spcPct val="162162"/>
              </a:lnSpc>
              <a:spcBef>
                <a:spcPts val="0"/>
              </a:spcBef>
              <a:spcAft>
                <a:spcPts val="0"/>
              </a:spcAft>
              <a:buClr>
                <a:srgbClr val="CAD6DE"/>
              </a:buClr>
              <a:buSzPts val="1850"/>
              <a:buFont typeface="Cabin"/>
              <a:buNone/>
            </a:pPr>
            <a:r>
              <a:rPr lang="en-US" sz="1850" b="1" i="0" u="none" strike="noStrike" cap="none">
                <a:solidFill>
                  <a:srgbClr val="CAD6DE"/>
                </a:solidFill>
                <a:latin typeface="Cabin"/>
                <a:ea typeface="Cabin"/>
                <a:cs typeface="Cabin"/>
                <a:sym typeface="Cabin"/>
              </a:rPr>
              <a:t>Insights &amp; Recommendations:</a:t>
            </a:r>
            <a:endParaRPr sz="1850" b="0" i="0" u="none" strike="noStrike" cap="none"/>
          </a:p>
        </p:txBody>
      </p:sp>
      <p:sp>
        <p:nvSpPr>
          <p:cNvPr id="580" name="Google Shape;580;p71"/>
          <p:cNvSpPr/>
          <p:nvPr/>
        </p:nvSpPr>
        <p:spPr>
          <a:xfrm>
            <a:off x="7614761" y="2098000"/>
            <a:ext cx="6185535" cy="1532096"/>
          </a:xfrm>
          <a:prstGeom prst="rect">
            <a:avLst/>
          </a:prstGeom>
          <a:noFill/>
          <a:ln>
            <a:noFill/>
          </a:ln>
        </p:spPr>
        <p:txBody>
          <a:bodyPr spcFirstLastPara="1" wrap="square" lIns="0" tIns="0" rIns="0" bIns="0" anchor="t" anchorCtr="0">
            <a:noAutofit/>
          </a:bodyPr>
          <a:lstStyle/>
          <a:p>
            <a:pPr marL="0" marR="0" lvl="0" indent="0" algn="l" rtl="0">
              <a:lnSpc>
                <a:spcPct val="162162"/>
              </a:lnSpc>
              <a:spcBef>
                <a:spcPts val="0"/>
              </a:spcBef>
              <a:spcAft>
                <a:spcPts val="0"/>
              </a:spcAft>
              <a:buClr>
                <a:srgbClr val="CAD6DE"/>
              </a:buClr>
              <a:buSzPts val="1850"/>
              <a:buFont typeface="Cabin"/>
              <a:buNone/>
            </a:pPr>
            <a:r>
              <a:rPr lang="en-US" sz="1850" b="1" i="0" u="none" strike="noStrike" cap="none">
                <a:solidFill>
                  <a:srgbClr val="CAD6DE"/>
                </a:solidFill>
                <a:latin typeface="Cabin"/>
                <a:ea typeface="Cabin"/>
                <a:cs typeface="Cabin"/>
                <a:sym typeface="Cabin"/>
              </a:rPr>
              <a:t>Grid Optimization:</a:t>
            </a:r>
            <a:r>
              <a:rPr lang="en-US" sz="1850" b="0" i="0" u="none" strike="noStrike" cap="none">
                <a:solidFill>
                  <a:srgbClr val="CAD6DE"/>
                </a:solidFill>
                <a:latin typeface="Cabin"/>
                <a:ea typeface="Cabin"/>
                <a:cs typeface="Cabin"/>
                <a:sym typeface="Cabin"/>
              </a:rPr>
              <a:t/>
            </a:r>
            <a:br>
              <a:rPr lang="en-US" sz="1850" b="0" i="0" u="none" strike="noStrike" cap="none">
                <a:solidFill>
                  <a:srgbClr val="CAD6DE"/>
                </a:solidFill>
                <a:latin typeface="Cabin"/>
                <a:ea typeface="Cabin"/>
                <a:cs typeface="Cabin"/>
                <a:sym typeface="Cabin"/>
              </a:rPr>
            </a:br>
            <a:r>
              <a:rPr lang="en-US" sz="1850" b="0" i="0" u="none" strike="noStrike" cap="none">
                <a:solidFill>
                  <a:srgbClr val="CAD6DE"/>
                </a:solidFill>
                <a:latin typeface="Cabin"/>
                <a:ea typeface="Cabin"/>
                <a:cs typeface="Cabin"/>
                <a:sym typeface="Cabin"/>
              </a:rPr>
              <a:t>Accurate demand forecasts enable energy providers to optimize energy generation and distribution, reducing waste and preventing grid overloading.</a:t>
            </a:r>
            <a:endParaRPr sz="1850" b="0" i="0" u="none" strike="noStrike" cap="none"/>
          </a:p>
        </p:txBody>
      </p:sp>
      <p:sp>
        <p:nvSpPr>
          <p:cNvPr id="581" name="Google Shape;581;p71"/>
          <p:cNvSpPr/>
          <p:nvPr/>
        </p:nvSpPr>
        <p:spPr>
          <a:xfrm>
            <a:off x="7614761" y="3967303"/>
            <a:ext cx="6185535" cy="1532096"/>
          </a:xfrm>
          <a:prstGeom prst="rect">
            <a:avLst/>
          </a:prstGeom>
          <a:noFill/>
          <a:ln>
            <a:noFill/>
          </a:ln>
        </p:spPr>
        <p:txBody>
          <a:bodyPr spcFirstLastPara="1" wrap="square" lIns="0" tIns="0" rIns="0" bIns="0" anchor="t" anchorCtr="0">
            <a:noAutofit/>
          </a:bodyPr>
          <a:lstStyle/>
          <a:p>
            <a:pPr marL="0" marR="0" lvl="0" indent="0" algn="l" rtl="0">
              <a:lnSpc>
                <a:spcPct val="162162"/>
              </a:lnSpc>
              <a:spcBef>
                <a:spcPts val="0"/>
              </a:spcBef>
              <a:spcAft>
                <a:spcPts val="0"/>
              </a:spcAft>
              <a:buClr>
                <a:srgbClr val="CAD6DE"/>
              </a:buClr>
              <a:buSzPts val="1850"/>
              <a:buFont typeface="Cabin"/>
              <a:buNone/>
            </a:pPr>
            <a:r>
              <a:rPr lang="en-US" sz="1850" b="1" i="0" u="none" strike="noStrike" cap="none" dirty="0">
                <a:solidFill>
                  <a:srgbClr val="CAD6DE"/>
                </a:solidFill>
                <a:latin typeface="Cabin"/>
                <a:ea typeface="Cabin"/>
                <a:cs typeface="Cabin"/>
                <a:sym typeface="Cabin"/>
              </a:rPr>
              <a:t>Resource Allocation:</a:t>
            </a:r>
            <a:r>
              <a:rPr lang="en-US" sz="1850" b="0" i="0" u="none" strike="noStrike" cap="none" dirty="0">
                <a:solidFill>
                  <a:srgbClr val="CAD6DE"/>
                </a:solidFill>
                <a:latin typeface="Cabin"/>
                <a:ea typeface="Cabin"/>
                <a:cs typeface="Cabin"/>
                <a:sym typeface="Cabin"/>
              </a:rPr>
              <a:t/>
            </a:r>
            <a:br>
              <a:rPr lang="en-US" sz="1850" b="0" i="0" u="none" strike="noStrike" cap="none" dirty="0">
                <a:solidFill>
                  <a:srgbClr val="CAD6DE"/>
                </a:solidFill>
                <a:latin typeface="Cabin"/>
                <a:ea typeface="Cabin"/>
                <a:cs typeface="Cabin"/>
                <a:sym typeface="Cabin"/>
              </a:rPr>
            </a:br>
            <a:r>
              <a:rPr lang="en-US" sz="1850" b="0" i="0" u="none" strike="noStrike" cap="none" dirty="0">
                <a:solidFill>
                  <a:srgbClr val="CAD6DE"/>
                </a:solidFill>
                <a:latin typeface="Cabin"/>
                <a:ea typeface="Cabin"/>
                <a:cs typeface="Cabin"/>
                <a:sym typeface="Cabin"/>
              </a:rPr>
              <a:t>The model's insights can help schedule maintenance and optimize load balancing, particularly on high-demand days.</a:t>
            </a:r>
            <a:endParaRPr sz="1850" b="0" i="0" u="none" strike="noStrike" cap="none"/>
          </a:p>
        </p:txBody>
      </p:sp>
      <p:sp>
        <p:nvSpPr>
          <p:cNvPr id="582" name="Google Shape;582;p71"/>
          <p:cNvSpPr/>
          <p:nvPr/>
        </p:nvSpPr>
        <p:spPr>
          <a:xfrm>
            <a:off x="7614761" y="5583100"/>
            <a:ext cx="6185535" cy="1532096"/>
          </a:xfrm>
          <a:prstGeom prst="rect">
            <a:avLst/>
          </a:prstGeom>
          <a:noFill/>
          <a:ln>
            <a:noFill/>
          </a:ln>
        </p:spPr>
        <p:txBody>
          <a:bodyPr spcFirstLastPara="1" wrap="square" lIns="0" tIns="0" rIns="0" bIns="0" anchor="t" anchorCtr="0">
            <a:noAutofit/>
          </a:bodyPr>
          <a:lstStyle/>
          <a:p>
            <a:pPr marL="0" marR="0" lvl="0" indent="0" algn="l" rtl="0">
              <a:lnSpc>
                <a:spcPct val="162162"/>
              </a:lnSpc>
              <a:spcBef>
                <a:spcPts val="0"/>
              </a:spcBef>
              <a:spcAft>
                <a:spcPts val="0"/>
              </a:spcAft>
              <a:buClr>
                <a:srgbClr val="CAD6DE"/>
              </a:buClr>
              <a:buSzPts val="1850"/>
              <a:buFont typeface="Cabin"/>
              <a:buNone/>
            </a:pPr>
            <a:r>
              <a:rPr lang="en-US" sz="1850" b="1" i="0" u="none" strike="noStrike" cap="none">
                <a:solidFill>
                  <a:srgbClr val="CAD6DE"/>
                </a:solidFill>
                <a:latin typeface="Cabin"/>
                <a:ea typeface="Cabin"/>
                <a:cs typeface="Cabin"/>
                <a:sym typeface="Cabin"/>
              </a:rPr>
              <a:t>Dynamic Pricing:</a:t>
            </a:r>
            <a:r>
              <a:rPr lang="en-US" sz="1850" b="0" i="0" u="none" strike="noStrike" cap="none">
                <a:solidFill>
                  <a:srgbClr val="CAD6DE"/>
                </a:solidFill>
                <a:latin typeface="Cabin"/>
                <a:ea typeface="Cabin"/>
                <a:cs typeface="Cabin"/>
                <a:sym typeface="Cabin"/>
              </a:rPr>
              <a:t/>
            </a:r>
            <a:br>
              <a:rPr lang="en-US" sz="1850" b="0" i="0" u="none" strike="noStrike" cap="none">
                <a:solidFill>
                  <a:srgbClr val="CAD6DE"/>
                </a:solidFill>
                <a:latin typeface="Cabin"/>
                <a:ea typeface="Cabin"/>
                <a:cs typeface="Cabin"/>
                <a:sym typeface="Cabin"/>
              </a:rPr>
            </a:br>
            <a:r>
              <a:rPr lang="en-US" sz="1850" b="0" i="0" u="none" strike="noStrike" cap="none">
                <a:solidFill>
                  <a:srgbClr val="CAD6DE"/>
                </a:solidFill>
                <a:latin typeface="Cabin"/>
                <a:ea typeface="Cabin"/>
                <a:cs typeface="Cabin"/>
                <a:sym typeface="Cabin"/>
              </a:rPr>
              <a:t>Forecasted demand patterns can inform dynamic pricing models, incentivizing reduced consumption during peak demand periods.</a:t>
            </a:r>
            <a:endParaRPr sz="1850" b="0" i="0" u="none" strike="noStrike" cap="none"/>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87"/>
        <p:cNvGrpSpPr/>
        <p:nvPr/>
      </p:nvGrpSpPr>
      <p:grpSpPr>
        <a:xfrm>
          <a:off x="0" y="0"/>
          <a:ext cx="0" cy="0"/>
          <a:chOff x="0" y="0"/>
          <a:chExt cx="0" cy="0"/>
        </a:xfrm>
      </p:grpSpPr>
      <p:pic>
        <p:nvPicPr>
          <p:cNvPr id="588" name="Google Shape;588;p72" descr="preencoded.png"/>
          <p:cNvPicPr preferRelativeResize="0"/>
          <p:nvPr/>
        </p:nvPicPr>
        <p:blipFill rotWithShape="1">
          <a:blip r:embed="rId3" cstate="email">
            <a:alphaModFix/>
          </a:blip>
          <a:srcRect/>
          <a:stretch/>
        </p:blipFill>
        <p:spPr>
          <a:xfrm>
            <a:off x="9144000" y="0"/>
            <a:ext cx="5486400" cy="8229600"/>
          </a:xfrm>
          <a:prstGeom prst="rect">
            <a:avLst/>
          </a:prstGeom>
          <a:noFill/>
          <a:ln>
            <a:noFill/>
          </a:ln>
        </p:spPr>
      </p:pic>
      <p:sp>
        <p:nvSpPr>
          <p:cNvPr id="589" name="Google Shape;589;p72"/>
          <p:cNvSpPr/>
          <p:nvPr/>
        </p:nvSpPr>
        <p:spPr>
          <a:xfrm>
            <a:off x="776645" y="611862"/>
            <a:ext cx="7590711" cy="1305401"/>
          </a:xfrm>
          <a:prstGeom prst="rect">
            <a:avLst/>
          </a:prstGeom>
          <a:noFill/>
          <a:ln>
            <a:noFill/>
          </a:ln>
        </p:spPr>
        <p:txBody>
          <a:bodyPr spcFirstLastPara="1" wrap="square" lIns="0" tIns="0" rIns="0" bIns="0" anchor="t" anchorCtr="0">
            <a:noAutofit/>
          </a:bodyPr>
          <a:lstStyle/>
          <a:p>
            <a:pPr marL="0" marR="0" lvl="0" indent="0" algn="l" rtl="0">
              <a:lnSpc>
                <a:spcPct val="124390"/>
              </a:lnSpc>
              <a:spcBef>
                <a:spcPts val="0"/>
              </a:spcBef>
              <a:spcAft>
                <a:spcPts val="0"/>
              </a:spcAft>
              <a:buClr>
                <a:srgbClr val="FFFFFF"/>
              </a:buClr>
              <a:buSzPts val="4100"/>
              <a:buFont typeface="Unbounded"/>
              <a:buNone/>
            </a:pPr>
            <a:r>
              <a:rPr lang="en-US" sz="4100" b="0" i="0" u="none" strike="noStrike" cap="none">
                <a:solidFill>
                  <a:srgbClr val="FFFFFF"/>
                </a:solidFill>
                <a:latin typeface="Unbounded"/>
                <a:ea typeface="Unbounded"/>
                <a:cs typeface="Unbounded"/>
                <a:sym typeface="Unbounded"/>
              </a:rPr>
              <a:t>Case Study 3: Smart Grid Integration</a:t>
            </a:r>
            <a:endParaRPr sz="4100" b="0" i="0" u="none" strike="noStrike" cap="none"/>
          </a:p>
        </p:txBody>
      </p:sp>
      <p:sp>
        <p:nvSpPr>
          <p:cNvPr id="590" name="Google Shape;590;p72"/>
          <p:cNvSpPr/>
          <p:nvPr/>
        </p:nvSpPr>
        <p:spPr>
          <a:xfrm>
            <a:off x="776645" y="2250043"/>
            <a:ext cx="7590711" cy="710089"/>
          </a:xfrm>
          <a:prstGeom prst="rect">
            <a:avLst/>
          </a:prstGeom>
          <a:noFill/>
          <a:ln>
            <a:noFill/>
          </a:ln>
        </p:spPr>
        <p:txBody>
          <a:bodyPr spcFirstLastPara="1" wrap="square" lIns="0" tIns="0" rIns="0" bIns="0" anchor="t" anchorCtr="0">
            <a:noAutofit/>
          </a:bodyPr>
          <a:lstStyle/>
          <a:p>
            <a:pPr marL="0" marR="0" lvl="0" indent="0" algn="l" rtl="0">
              <a:lnSpc>
                <a:spcPct val="161764"/>
              </a:lnSpc>
              <a:spcBef>
                <a:spcPts val="0"/>
              </a:spcBef>
              <a:spcAft>
                <a:spcPts val="0"/>
              </a:spcAft>
              <a:buClr>
                <a:srgbClr val="CAD6DE"/>
              </a:buClr>
              <a:buSzPts val="1700"/>
              <a:buFont typeface="Cabin"/>
              <a:buNone/>
            </a:pPr>
            <a:r>
              <a:rPr lang="en-US" sz="1700" b="0" i="0" u="none" strike="noStrike" cap="none">
                <a:solidFill>
                  <a:srgbClr val="CAD6DE"/>
                </a:solidFill>
                <a:latin typeface="Cabin"/>
                <a:ea typeface="Cabin"/>
                <a:cs typeface="Cabin"/>
                <a:sym typeface="Cabin"/>
              </a:rPr>
              <a:t>Modeling real-time energy consumption patterns to optimize grid management through smart technology integration.</a:t>
            </a:r>
            <a:endParaRPr sz="1700" b="0" i="0" u="none" strike="noStrike" cap="none"/>
          </a:p>
        </p:txBody>
      </p:sp>
      <p:pic>
        <p:nvPicPr>
          <p:cNvPr id="591" name="Google Shape;591;p72" descr="preencoded.png"/>
          <p:cNvPicPr preferRelativeResize="0"/>
          <p:nvPr/>
        </p:nvPicPr>
        <p:blipFill rotWithShape="1">
          <a:blip r:embed="rId4">
            <a:alphaModFix/>
          </a:blip>
          <a:srcRect/>
          <a:stretch/>
        </p:blipFill>
        <p:spPr>
          <a:xfrm>
            <a:off x="776645" y="3209687"/>
            <a:ext cx="2530197" cy="887611"/>
          </a:xfrm>
          <a:prstGeom prst="rect">
            <a:avLst/>
          </a:prstGeom>
          <a:noFill/>
          <a:ln>
            <a:noFill/>
          </a:ln>
        </p:spPr>
      </p:pic>
      <p:sp>
        <p:nvSpPr>
          <p:cNvPr id="592" name="Google Shape;592;p72"/>
          <p:cNvSpPr/>
          <p:nvPr/>
        </p:nvSpPr>
        <p:spPr>
          <a:xfrm>
            <a:off x="998458" y="4430078"/>
            <a:ext cx="2086570" cy="652701"/>
          </a:xfrm>
          <a:prstGeom prst="rect">
            <a:avLst/>
          </a:prstGeom>
          <a:noFill/>
          <a:ln>
            <a:noFill/>
          </a:ln>
        </p:spPr>
        <p:txBody>
          <a:bodyPr spcFirstLastPara="1" wrap="square" lIns="0" tIns="0" rIns="0" bIns="0" anchor="t" anchorCtr="0">
            <a:noAutofit/>
          </a:bodyPr>
          <a:lstStyle/>
          <a:p>
            <a:pPr marL="0" marR="0" lvl="0" indent="0" algn="l" rtl="0">
              <a:lnSpc>
                <a:spcPct val="124390"/>
              </a:lnSpc>
              <a:spcBef>
                <a:spcPts val="0"/>
              </a:spcBef>
              <a:spcAft>
                <a:spcPts val="0"/>
              </a:spcAft>
              <a:buClr>
                <a:srgbClr val="CAD6DE"/>
              </a:buClr>
              <a:buSzPts val="2050"/>
              <a:buFont typeface="Unbounded"/>
              <a:buNone/>
            </a:pPr>
            <a:r>
              <a:rPr lang="en-US" sz="2050" b="0" i="0" u="none" strike="noStrike" cap="none">
                <a:solidFill>
                  <a:srgbClr val="CAD6DE"/>
                </a:solidFill>
                <a:latin typeface="Unbounded"/>
                <a:ea typeface="Unbounded"/>
                <a:cs typeface="Unbounded"/>
                <a:sym typeface="Unbounded"/>
              </a:rPr>
              <a:t>1. Feature Engineering</a:t>
            </a:r>
            <a:endParaRPr sz="2050" b="0" i="0" u="none" strike="noStrike" cap="none"/>
          </a:p>
        </p:txBody>
      </p:sp>
      <p:sp>
        <p:nvSpPr>
          <p:cNvPr id="593" name="Google Shape;593;p72"/>
          <p:cNvSpPr/>
          <p:nvPr/>
        </p:nvSpPr>
        <p:spPr>
          <a:xfrm>
            <a:off x="998458" y="5215890"/>
            <a:ext cx="2086570" cy="710089"/>
          </a:xfrm>
          <a:prstGeom prst="rect">
            <a:avLst/>
          </a:prstGeom>
          <a:noFill/>
          <a:ln>
            <a:noFill/>
          </a:ln>
        </p:spPr>
        <p:txBody>
          <a:bodyPr spcFirstLastPara="1" wrap="square" lIns="0" tIns="0" rIns="0" bIns="0" anchor="t" anchorCtr="0">
            <a:noAutofit/>
          </a:bodyPr>
          <a:lstStyle/>
          <a:p>
            <a:pPr marL="0" marR="0" lvl="0" indent="0" algn="l" rtl="0">
              <a:lnSpc>
                <a:spcPct val="161764"/>
              </a:lnSpc>
              <a:spcBef>
                <a:spcPts val="0"/>
              </a:spcBef>
              <a:spcAft>
                <a:spcPts val="0"/>
              </a:spcAft>
              <a:buClr>
                <a:srgbClr val="CAD6DE"/>
              </a:buClr>
              <a:buSzPts val="1700"/>
              <a:buFont typeface="Cabin"/>
              <a:buNone/>
            </a:pPr>
            <a:r>
              <a:rPr lang="en-US" sz="1700" b="0" i="0" u="none" strike="noStrike" cap="none">
                <a:solidFill>
                  <a:srgbClr val="CAD6DE"/>
                </a:solidFill>
                <a:latin typeface="Cabin"/>
                <a:ea typeface="Cabin"/>
                <a:cs typeface="Cabin"/>
                <a:sym typeface="Cabin"/>
              </a:rPr>
              <a:t>Temporal, seasonal &amp; stability metrics</a:t>
            </a:r>
            <a:endParaRPr sz="1700" b="0" i="0" u="none" strike="noStrike" cap="none"/>
          </a:p>
        </p:txBody>
      </p:sp>
      <p:pic>
        <p:nvPicPr>
          <p:cNvPr id="594" name="Google Shape;594;p72" descr="preencoded.png"/>
          <p:cNvPicPr preferRelativeResize="0"/>
          <p:nvPr/>
        </p:nvPicPr>
        <p:blipFill rotWithShape="1">
          <a:blip r:embed="rId5">
            <a:alphaModFix/>
          </a:blip>
          <a:srcRect/>
          <a:stretch/>
        </p:blipFill>
        <p:spPr>
          <a:xfrm>
            <a:off x="3306842" y="3209687"/>
            <a:ext cx="2530197" cy="887611"/>
          </a:xfrm>
          <a:prstGeom prst="rect">
            <a:avLst/>
          </a:prstGeom>
          <a:noFill/>
          <a:ln>
            <a:noFill/>
          </a:ln>
        </p:spPr>
      </p:pic>
      <p:sp>
        <p:nvSpPr>
          <p:cNvPr id="595" name="Google Shape;595;p72"/>
          <p:cNvSpPr/>
          <p:nvPr/>
        </p:nvSpPr>
        <p:spPr>
          <a:xfrm>
            <a:off x="3528655" y="4430078"/>
            <a:ext cx="2086570" cy="652701"/>
          </a:xfrm>
          <a:prstGeom prst="rect">
            <a:avLst/>
          </a:prstGeom>
          <a:noFill/>
          <a:ln>
            <a:noFill/>
          </a:ln>
        </p:spPr>
        <p:txBody>
          <a:bodyPr spcFirstLastPara="1" wrap="square" lIns="0" tIns="0" rIns="0" bIns="0" anchor="t" anchorCtr="0">
            <a:noAutofit/>
          </a:bodyPr>
          <a:lstStyle/>
          <a:p>
            <a:pPr marL="0" marR="0" lvl="0" indent="0" algn="l" rtl="0">
              <a:lnSpc>
                <a:spcPct val="124390"/>
              </a:lnSpc>
              <a:spcBef>
                <a:spcPts val="0"/>
              </a:spcBef>
              <a:spcAft>
                <a:spcPts val="0"/>
              </a:spcAft>
              <a:buClr>
                <a:srgbClr val="CAD6DE"/>
              </a:buClr>
              <a:buSzPts val="2050"/>
              <a:buFont typeface="Unbounded"/>
              <a:buNone/>
            </a:pPr>
            <a:r>
              <a:rPr lang="en-US" sz="2050" b="0" i="0" u="none" strike="noStrike" cap="none">
                <a:solidFill>
                  <a:srgbClr val="CAD6DE"/>
                </a:solidFill>
                <a:latin typeface="Unbounded"/>
                <a:ea typeface="Unbounded"/>
                <a:cs typeface="Unbounded"/>
                <a:sym typeface="Unbounded"/>
              </a:rPr>
              <a:t>2. Modeling Approach</a:t>
            </a:r>
            <a:endParaRPr sz="2050" b="0" i="0" u="none" strike="noStrike" cap="none"/>
          </a:p>
        </p:txBody>
      </p:sp>
      <p:sp>
        <p:nvSpPr>
          <p:cNvPr id="596" name="Google Shape;596;p72"/>
          <p:cNvSpPr/>
          <p:nvPr/>
        </p:nvSpPr>
        <p:spPr>
          <a:xfrm>
            <a:off x="3528655" y="5215890"/>
            <a:ext cx="2086570" cy="710089"/>
          </a:xfrm>
          <a:prstGeom prst="rect">
            <a:avLst/>
          </a:prstGeom>
          <a:noFill/>
          <a:ln>
            <a:noFill/>
          </a:ln>
        </p:spPr>
        <p:txBody>
          <a:bodyPr spcFirstLastPara="1" wrap="square" lIns="0" tIns="0" rIns="0" bIns="0" anchor="t" anchorCtr="0">
            <a:noAutofit/>
          </a:bodyPr>
          <a:lstStyle/>
          <a:p>
            <a:pPr marL="0" marR="0" lvl="0" indent="0" algn="l" rtl="0">
              <a:lnSpc>
                <a:spcPct val="161764"/>
              </a:lnSpc>
              <a:spcBef>
                <a:spcPts val="0"/>
              </a:spcBef>
              <a:spcAft>
                <a:spcPts val="0"/>
              </a:spcAft>
              <a:buClr>
                <a:srgbClr val="CAD6DE"/>
              </a:buClr>
              <a:buSzPts val="1700"/>
              <a:buFont typeface="Cabin"/>
              <a:buNone/>
            </a:pPr>
            <a:r>
              <a:rPr lang="en-US" sz="1700" b="0" i="0" u="none" strike="noStrike" cap="none">
                <a:solidFill>
                  <a:srgbClr val="CAD6DE"/>
                </a:solidFill>
                <a:latin typeface="Cabin"/>
                <a:ea typeface="Cabin"/>
                <a:cs typeface="Cabin"/>
                <a:sym typeface="Cabin"/>
              </a:rPr>
              <a:t>XGBoost with L2 regularization</a:t>
            </a:r>
            <a:endParaRPr sz="1700" b="0" i="0" u="none" strike="noStrike" cap="none"/>
          </a:p>
        </p:txBody>
      </p:sp>
      <p:pic>
        <p:nvPicPr>
          <p:cNvPr id="597" name="Google Shape;597;p72" descr="preencoded.png"/>
          <p:cNvPicPr preferRelativeResize="0"/>
          <p:nvPr/>
        </p:nvPicPr>
        <p:blipFill rotWithShape="1">
          <a:blip r:embed="rId6">
            <a:alphaModFix/>
          </a:blip>
          <a:srcRect/>
          <a:stretch/>
        </p:blipFill>
        <p:spPr>
          <a:xfrm>
            <a:off x="5837039" y="3209687"/>
            <a:ext cx="2530316" cy="887611"/>
          </a:xfrm>
          <a:prstGeom prst="rect">
            <a:avLst/>
          </a:prstGeom>
          <a:noFill/>
          <a:ln>
            <a:noFill/>
          </a:ln>
        </p:spPr>
      </p:pic>
      <p:sp>
        <p:nvSpPr>
          <p:cNvPr id="598" name="Google Shape;598;p72"/>
          <p:cNvSpPr/>
          <p:nvPr/>
        </p:nvSpPr>
        <p:spPr>
          <a:xfrm>
            <a:off x="6058853" y="4430078"/>
            <a:ext cx="2086689" cy="326350"/>
          </a:xfrm>
          <a:prstGeom prst="rect">
            <a:avLst/>
          </a:prstGeom>
          <a:noFill/>
          <a:ln>
            <a:noFill/>
          </a:ln>
        </p:spPr>
        <p:txBody>
          <a:bodyPr spcFirstLastPara="1" wrap="square" lIns="0" tIns="0" rIns="0" bIns="0" anchor="t" anchorCtr="0">
            <a:noAutofit/>
          </a:bodyPr>
          <a:lstStyle/>
          <a:p>
            <a:pPr marL="0" marR="0" lvl="0" indent="0" algn="l" rtl="0">
              <a:lnSpc>
                <a:spcPct val="124390"/>
              </a:lnSpc>
              <a:spcBef>
                <a:spcPts val="0"/>
              </a:spcBef>
              <a:spcAft>
                <a:spcPts val="0"/>
              </a:spcAft>
              <a:buClr>
                <a:srgbClr val="CAD6DE"/>
              </a:buClr>
              <a:buSzPts val="2050"/>
              <a:buFont typeface="Unbounded"/>
              <a:buNone/>
            </a:pPr>
            <a:r>
              <a:rPr lang="en-US" sz="2050" b="0" i="0" u="none" strike="noStrike" cap="none">
                <a:solidFill>
                  <a:srgbClr val="CAD6DE"/>
                </a:solidFill>
                <a:latin typeface="Unbounded"/>
                <a:ea typeface="Unbounded"/>
                <a:cs typeface="Unbounded"/>
                <a:sym typeface="Unbounded"/>
              </a:rPr>
              <a:t>3. Results</a:t>
            </a:r>
            <a:endParaRPr sz="2050" b="0" i="0" u="none" strike="noStrike" cap="none"/>
          </a:p>
        </p:txBody>
      </p:sp>
      <p:sp>
        <p:nvSpPr>
          <p:cNvPr id="599" name="Google Shape;599;p72"/>
          <p:cNvSpPr/>
          <p:nvPr/>
        </p:nvSpPr>
        <p:spPr>
          <a:xfrm>
            <a:off x="6058853" y="4889540"/>
            <a:ext cx="2086689" cy="710089"/>
          </a:xfrm>
          <a:prstGeom prst="rect">
            <a:avLst/>
          </a:prstGeom>
          <a:noFill/>
          <a:ln>
            <a:noFill/>
          </a:ln>
        </p:spPr>
        <p:txBody>
          <a:bodyPr spcFirstLastPara="1" wrap="square" lIns="0" tIns="0" rIns="0" bIns="0" anchor="t" anchorCtr="0">
            <a:noAutofit/>
          </a:bodyPr>
          <a:lstStyle/>
          <a:p>
            <a:pPr marL="0" marR="0" lvl="0" indent="0" algn="l" rtl="0">
              <a:lnSpc>
                <a:spcPct val="161764"/>
              </a:lnSpc>
              <a:spcBef>
                <a:spcPts val="0"/>
              </a:spcBef>
              <a:spcAft>
                <a:spcPts val="0"/>
              </a:spcAft>
              <a:buClr>
                <a:srgbClr val="CAD6DE"/>
              </a:buClr>
              <a:buSzPts val="1700"/>
              <a:buFont typeface="Cabin"/>
              <a:buNone/>
            </a:pPr>
            <a:r>
              <a:rPr lang="en-US" sz="1700" b="0" i="0" u="none" strike="noStrike" cap="none">
                <a:solidFill>
                  <a:srgbClr val="CAD6DE"/>
                </a:solidFill>
                <a:latin typeface="Cabin"/>
                <a:ea typeface="Cabin"/>
                <a:cs typeface="Cabin"/>
                <a:sym typeface="Cabin"/>
              </a:rPr>
              <a:t>91.4% prediction accuracy</a:t>
            </a:r>
            <a:endParaRPr sz="1700" b="0" i="0" u="none" strike="noStrike" cap="none"/>
          </a:p>
        </p:txBody>
      </p:sp>
      <p:sp>
        <p:nvSpPr>
          <p:cNvPr id="600" name="Google Shape;600;p72"/>
          <p:cNvSpPr/>
          <p:nvPr/>
        </p:nvSpPr>
        <p:spPr>
          <a:xfrm>
            <a:off x="776645" y="6397347"/>
            <a:ext cx="7590711" cy="355044"/>
          </a:xfrm>
          <a:prstGeom prst="rect">
            <a:avLst/>
          </a:prstGeom>
          <a:noFill/>
          <a:ln>
            <a:noFill/>
          </a:ln>
        </p:spPr>
        <p:txBody>
          <a:bodyPr spcFirstLastPara="1" wrap="square" lIns="0" tIns="0" rIns="0" bIns="0" anchor="t" anchorCtr="0">
            <a:noAutofit/>
          </a:bodyPr>
          <a:lstStyle/>
          <a:p>
            <a:pPr marL="342900" marR="0" lvl="0" indent="-342900" algn="l" rtl="0">
              <a:lnSpc>
                <a:spcPct val="161764"/>
              </a:lnSpc>
              <a:spcBef>
                <a:spcPts val="0"/>
              </a:spcBef>
              <a:spcAft>
                <a:spcPts val="0"/>
              </a:spcAft>
              <a:buClr>
                <a:srgbClr val="CAD6DE"/>
              </a:buClr>
              <a:buSzPts val="1700"/>
              <a:buFont typeface="Cabin"/>
              <a:buChar char="•"/>
            </a:pPr>
            <a:r>
              <a:rPr lang="en-US" sz="1700" b="0" i="0" u="none" strike="noStrike" cap="none">
                <a:solidFill>
                  <a:srgbClr val="CAD6DE"/>
                </a:solidFill>
                <a:latin typeface="Cabin"/>
                <a:ea typeface="Cabin"/>
                <a:cs typeface="Cabin"/>
                <a:sym typeface="Cabin"/>
              </a:rPr>
              <a:t>Combines 24-hour patterns with voltage stability data</a:t>
            </a:r>
            <a:endParaRPr sz="1700" b="0" i="0" u="none" strike="noStrike" cap="none"/>
          </a:p>
        </p:txBody>
      </p:sp>
      <p:sp>
        <p:nvSpPr>
          <p:cNvPr id="601" name="Google Shape;601;p72"/>
          <p:cNvSpPr/>
          <p:nvPr/>
        </p:nvSpPr>
        <p:spPr>
          <a:xfrm>
            <a:off x="776645" y="6830020"/>
            <a:ext cx="7590711" cy="355044"/>
          </a:xfrm>
          <a:prstGeom prst="rect">
            <a:avLst/>
          </a:prstGeom>
          <a:noFill/>
          <a:ln>
            <a:noFill/>
          </a:ln>
        </p:spPr>
        <p:txBody>
          <a:bodyPr spcFirstLastPara="1" wrap="square" lIns="0" tIns="0" rIns="0" bIns="0" anchor="t" anchorCtr="0">
            <a:noAutofit/>
          </a:bodyPr>
          <a:lstStyle/>
          <a:p>
            <a:pPr marL="342900" marR="0" lvl="0" indent="-342900" algn="l" rtl="0">
              <a:lnSpc>
                <a:spcPct val="161764"/>
              </a:lnSpc>
              <a:spcBef>
                <a:spcPts val="0"/>
              </a:spcBef>
              <a:spcAft>
                <a:spcPts val="0"/>
              </a:spcAft>
              <a:buClr>
                <a:srgbClr val="CAD6DE"/>
              </a:buClr>
              <a:buSzPts val="1700"/>
              <a:buFont typeface="Cabin"/>
              <a:buChar char="•"/>
            </a:pPr>
            <a:r>
              <a:rPr lang="en-US" sz="1700" b="0" i="0" u="none" strike="noStrike" cap="none">
                <a:solidFill>
                  <a:srgbClr val="CAD6DE"/>
                </a:solidFill>
                <a:latin typeface="Cabin"/>
                <a:ea typeface="Cabin"/>
                <a:cs typeface="Cabin"/>
                <a:sym typeface="Cabin"/>
              </a:rPr>
              <a:t>Captures both short-term usage and long-term trends</a:t>
            </a:r>
            <a:endParaRPr sz="1700" b="0" i="0" u="none" strike="noStrike" cap="none"/>
          </a:p>
        </p:txBody>
      </p:sp>
      <p:sp>
        <p:nvSpPr>
          <p:cNvPr id="602" name="Google Shape;602;p72"/>
          <p:cNvSpPr/>
          <p:nvPr/>
        </p:nvSpPr>
        <p:spPr>
          <a:xfrm>
            <a:off x="776645" y="7262693"/>
            <a:ext cx="7590711" cy="355044"/>
          </a:xfrm>
          <a:prstGeom prst="rect">
            <a:avLst/>
          </a:prstGeom>
          <a:noFill/>
          <a:ln>
            <a:noFill/>
          </a:ln>
        </p:spPr>
        <p:txBody>
          <a:bodyPr spcFirstLastPara="1" wrap="square" lIns="0" tIns="0" rIns="0" bIns="0" anchor="t" anchorCtr="0">
            <a:noAutofit/>
          </a:bodyPr>
          <a:lstStyle/>
          <a:p>
            <a:pPr marL="342900" marR="0" lvl="0" indent="-342900" algn="l" rtl="0">
              <a:lnSpc>
                <a:spcPct val="161764"/>
              </a:lnSpc>
              <a:spcBef>
                <a:spcPts val="0"/>
              </a:spcBef>
              <a:spcAft>
                <a:spcPts val="0"/>
              </a:spcAft>
              <a:buClr>
                <a:srgbClr val="CAD6DE"/>
              </a:buClr>
              <a:buSzPts val="1700"/>
              <a:buFont typeface="Cabin"/>
              <a:buChar char="•"/>
            </a:pPr>
            <a:r>
              <a:rPr lang="en-US" sz="1700" b="0" i="0" u="none" strike="noStrike" cap="none">
                <a:solidFill>
                  <a:srgbClr val="CAD6DE"/>
                </a:solidFill>
                <a:latin typeface="Cabin"/>
                <a:ea typeface="Cabin"/>
                <a:cs typeface="Cabin"/>
                <a:sym typeface="Cabin"/>
              </a:rPr>
              <a:t>Enables dynamic grid management decisions</a:t>
            </a:r>
            <a:endParaRPr sz="1700" b="0" i="0" u="none" strike="noStrike" cap="none"/>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07"/>
        <p:cNvGrpSpPr/>
        <p:nvPr/>
      </p:nvGrpSpPr>
      <p:grpSpPr>
        <a:xfrm>
          <a:off x="0" y="0"/>
          <a:ext cx="0" cy="0"/>
          <a:chOff x="0" y="0"/>
          <a:chExt cx="0" cy="0"/>
        </a:xfrm>
      </p:grpSpPr>
      <p:pic>
        <p:nvPicPr>
          <p:cNvPr id="608" name="Google Shape;608;p73" descr="preencoded.png"/>
          <p:cNvPicPr preferRelativeResize="0"/>
          <p:nvPr/>
        </p:nvPicPr>
        <p:blipFill rotWithShape="1">
          <a:blip r:embed="rId3" cstate="email">
            <a:alphaModFix/>
          </a:blip>
          <a:srcRect/>
          <a:stretch/>
        </p:blipFill>
        <p:spPr>
          <a:xfrm>
            <a:off x="8620950" y="1670275"/>
            <a:ext cx="5747876" cy="5527552"/>
          </a:xfrm>
          <a:prstGeom prst="rect">
            <a:avLst/>
          </a:prstGeom>
          <a:noFill/>
          <a:ln>
            <a:noFill/>
          </a:ln>
        </p:spPr>
      </p:pic>
      <p:sp>
        <p:nvSpPr>
          <p:cNvPr id="609" name="Google Shape;609;p73"/>
          <p:cNvSpPr/>
          <p:nvPr/>
        </p:nvSpPr>
        <p:spPr>
          <a:xfrm>
            <a:off x="732115" y="742712"/>
            <a:ext cx="7679769" cy="1230392"/>
          </a:xfrm>
          <a:prstGeom prst="rect">
            <a:avLst/>
          </a:prstGeom>
          <a:noFill/>
          <a:ln>
            <a:noFill/>
          </a:ln>
        </p:spPr>
        <p:txBody>
          <a:bodyPr spcFirstLastPara="1" wrap="square" lIns="0" tIns="0" rIns="0" bIns="0" anchor="t" anchorCtr="0">
            <a:noAutofit/>
          </a:bodyPr>
          <a:lstStyle/>
          <a:p>
            <a:pPr marL="0" marR="0" lvl="0" indent="0" algn="l" rtl="0">
              <a:lnSpc>
                <a:spcPct val="124675"/>
              </a:lnSpc>
              <a:spcBef>
                <a:spcPts val="0"/>
              </a:spcBef>
              <a:spcAft>
                <a:spcPts val="0"/>
              </a:spcAft>
              <a:buClr>
                <a:srgbClr val="FFFFFF"/>
              </a:buClr>
              <a:buSzPts val="3850"/>
              <a:buFont typeface="Unbounded"/>
              <a:buNone/>
            </a:pPr>
            <a:r>
              <a:rPr lang="en-US" sz="3850" b="0" i="0" u="none" strike="noStrike" cap="none">
                <a:solidFill>
                  <a:srgbClr val="FFFFFF"/>
                </a:solidFill>
                <a:latin typeface="Unbounded"/>
                <a:ea typeface="Unbounded"/>
                <a:cs typeface="Unbounded"/>
                <a:sym typeface="Unbounded"/>
              </a:rPr>
              <a:t>Smart Grid Integration Analysis</a:t>
            </a:r>
            <a:endParaRPr sz="3850" b="0" i="0" u="none" strike="noStrike" cap="none"/>
          </a:p>
        </p:txBody>
      </p:sp>
      <p:sp>
        <p:nvSpPr>
          <p:cNvPr id="610" name="Google Shape;610;p73"/>
          <p:cNvSpPr/>
          <p:nvPr/>
        </p:nvSpPr>
        <p:spPr>
          <a:xfrm>
            <a:off x="732115" y="2522101"/>
            <a:ext cx="470654" cy="470654"/>
          </a:xfrm>
          <a:prstGeom prst="roundRect">
            <a:avLst>
              <a:gd name="adj" fmla="val 6667"/>
            </a:avLst>
          </a:prstGeom>
          <a:solidFill>
            <a:srgbClr val="304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73"/>
          <p:cNvSpPr/>
          <p:nvPr/>
        </p:nvSpPr>
        <p:spPr>
          <a:xfrm>
            <a:off x="897850" y="2609731"/>
            <a:ext cx="139184" cy="295275"/>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CAD6DE"/>
              </a:buClr>
              <a:buSzPts val="2300"/>
              <a:buFont typeface="Unbounded"/>
              <a:buNone/>
            </a:pPr>
            <a:r>
              <a:rPr lang="en-US" sz="2300" b="0" i="0" u="none" strike="noStrike" cap="none">
                <a:solidFill>
                  <a:srgbClr val="CAD6DE"/>
                </a:solidFill>
                <a:latin typeface="Unbounded"/>
                <a:ea typeface="Unbounded"/>
                <a:cs typeface="Unbounded"/>
                <a:sym typeface="Unbounded"/>
              </a:rPr>
              <a:t>1</a:t>
            </a:r>
            <a:endParaRPr sz="2300" b="0" i="0" u="none" strike="noStrike" cap="none"/>
          </a:p>
        </p:txBody>
      </p:sp>
      <p:sp>
        <p:nvSpPr>
          <p:cNvPr id="612" name="Google Shape;612;p73"/>
          <p:cNvSpPr/>
          <p:nvPr/>
        </p:nvSpPr>
        <p:spPr>
          <a:xfrm>
            <a:off x="1411843" y="2522101"/>
            <a:ext cx="3055620" cy="615077"/>
          </a:xfrm>
          <a:prstGeom prst="rect">
            <a:avLst/>
          </a:prstGeom>
          <a:noFill/>
          <a:ln>
            <a:noFill/>
          </a:ln>
        </p:spPr>
        <p:txBody>
          <a:bodyPr spcFirstLastPara="1" wrap="square" lIns="0" tIns="0" rIns="0" bIns="0" anchor="t" anchorCtr="0">
            <a:noAutofit/>
          </a:bodyPr>
          <a:lstStyle/>
          <a:p>
            <a:pPr marL="0" marR="0" lvl="0" indent="0" algn="l" rtl="0">
              <a:lnSpc>
                <a:spcPct val="126315"/>
              </a:lnSpc>
              <a:spcBef>
                <a:spcPts val="0"/>
              </a:spcBef>
              <a:spcAft>
                <a:spcPts val="0"/>
              </a:spcAft>
              <a:buClr>
                <a:srgbClr val="CAD6DE"/>
              </a:buClr>
              <a:buSzPts val="1900"/>
              <a:buFont typeface="Unbounded"/>
              <a:buNone/>
            </a:pPr>
            <a:r>
              <a:rPr lang="en-US" sz="1900" b="0" i="0" u="none" strike="noStrike" cap="none">
                <a:solidFill>
                  <a:srgbClr val="CAD6DE"/>
                </a:solidFill>
                <a:latin typeface="Unbounded"/>
                <a:ea typeface="Unbounded"/>
                <a:cs typeface="Unbounded"/>
                <a:sym typeface="Unbounded"/>
              </a:rPr>
              <a:t>Fluctuation &amp; Stability</a:t>
            </a:r>
            <a:endParaRPr sz="1900" b="0" i="0" u="none" strike="noStrike" cap="none"/>
          </a:p>
        </p:txBody>
      </p:sp>
      <p:sp>
        <p:nvSpPr>
          <p:cNvPr id="613" name="Google Shape;613;p73"/>
          <p:cNvSpPr/>
          <p:nvPr/>
        </p:nvSpPr>
        <p:spPr>
          <a:xfrm>
            <a:off x="1411843" y="3262670"/>
            <a:ext cx="3055620" cy="2008108"/>
          </a:xfrm>
          <a:prstGeom prst="rect">
            <a:avLst/>
          </a:prstGeom>
          <a:noFill/>
          <a:ln>
            <a:noFill/>
          </a:ln>
        </p:spPr>
        <p:txBody>
          <a:bodyPr spcFirstLastPara="1" wrap="square" lIns="0" tIns="0" rIns="0" bIns="0" anchor="t" anchorCtr="0">
            <a:noAutofit/>
          </a:bodyPr>
          <a:lstStyle/>
          <a:p>
            <a:pPr marL="0" marR="0" lvl="0" indent="0" algn="l" rtl="0">
              <a:lnSpc>
                <a:spcPct val="162500"/>
              </a:lnSpc>
              <a:spcBef>
                <a:spcPts val="0"/>
              </a:spcBef>
              <a:spcAft>
                <a:spcPts val="0"/>
              </a:spcAft>
              <a:buClr>
                <a:srgbClr val="CAD6DE"/>
              </a:buClr>
              <a:buSzPts val="1600"/>
              <a:buFont typeface="Cabin"/>
              <a:buNone/>
            </a:pPr>
            <a:r>
              <a:rPr lang="en-US" sz="1600" b="0" i="0" u="none" strike="noStrike" cap="none">
                <a:solidFill>
                  <a:srgbClr val="CAD6DE"/>
                </a:solidFill>
                <a:latin typeface="Cabin"/>
                <a:ea typeface="Cabin"/>
                <a:cs typeface="Cabin"/>
                <a:sym typeface="Cabin"/>
              </a:rPr>
              <a:t>Voltage fluctuations and global power intensity are key to understanding grid behavior. Predictions can dynamically adjust grid operations (e.g., demand response during peaks).</a:t>
            </a:r>
            <a:endParaRPr sz="1600" b="0" i="0" u="none" strike="noStrike" cap="none"/>
          </a:p>
        </p:txBody>
      </p:sp>
      <p:sp>
        <p:nvSpPr>
          <p:cNvPr id="614" name="Google Shape;614;p73"/>
          <p:cNvSpPr/>
          <p:nvPr/>
        </p:nvSpPr>
        <p:spPr>
          <a:xfrm>
            <a:off x="4676537" y="2522101"/>
            <a:ext cx="470654" cy="470654"/>
          </a:xfrm>
          <a:prstGeom prst="roundRect">
            <a:avLst>
              <a:gd name="adj" fmla="val 6667"/>
            </a:avLst>
          </a:prstGeom>
          <a:solidFill>
            <a:srgbClr val="304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73"/>
          <p:cNvSpPr/>
          <p:nvPr/>
        </p:nvSpPr>
        <p:spPr>
          <a:xfrm>
            <a:off x="4795361" y="2609731"/>
            <a:ext cx="233005" cy="295275"/>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CAD6DE"/>
              </a:buClr>
              <a:buSzPts val="2300"/>
              <a:buFont typeface="Unbounded"/>
              <a:buNone/>
            </a:pPr>
            <a:r>
              <a:rPr lang="en-US" sz="2300" b="0" i="0" u="none" strike="noStrike" cap="none">
                <a:solidFill>
                  <a:srgbClr val="CAD6DE"/>
                </a:solidFill>
                <a:latin typeface="Unbounded"/>
                <a:ea typeface="Unbounded"/>
                <a:cs typeface="Unbounded"/>
                <a:sym typeface="Unbounded"/>
              </a:rPr>
              <a:t>2</a:t>
            </a:r>
            <a:endParaRPr sz="2300" b="0" i="0" u="none" strike="noStrike" cap="none"/>
          </a:p>
        </p:txBody>
      </p:sp>
      <p:sp>
        <p:nvSpPr>
          <p:cNvPr id="616" name="Google Shape;616;p73"/>
          <p:cNvSpPr/>
          <p:nvPr/>
        </p:nvSpPr>
        <p:spPr>
          <a:xfrm>
            <a:off x="5356265" y="2522101"/>
            <a:ext cx="3055620" cy="615077"/>
          </a:xfrm>
          <a:prstGeom prst="rect">
            <a:avLst/>
          </a:prstGeom>
          <a:noFill/>
          <a:ln>
            <a:noFill/>
          </a:ln>
        </p:spPr>
        <p:txBody>
          <a:bodyPr spcFirstLastPara="1" wrap="square" lIns="0" tIns="0" rIns="0" bIns="0" anchor="t" anchorCtr="0">
            <a:noAutofit/>
          </a:bodyPr>
          <a:lstStyle/>
          <a:p>
            <a:pPr marL="0" marR="0" lvl="0" indent="0" algn="l" rtl="0">
              <a:lnSpc>
                <a:spcPct val="126315"/>
              </a:lnSpc>
              <a:spcBef>
                <a:spcPts val="0"/>
              </a:spcBef>
              <a:spcAft>
                <a:spcPts val="0"/>
              </a:spcAft>
              <a:buClr>
                <a:srgbClr val="CAD6DE"/>
              </a:buClr>
              <a:buSzPts val="1900"/>
              <a:buFont typeface="Unbounded"/>
              <a:buNone/>
            </a:pPr>
            <a:r>
              <a:rPr lang="en-US" sz="1900" b="0" i="0" u="none" strike="noStrike" cap="none">
                <a:solidFill>
                  <a:srgbClr val="CAD6DE"/>
                </a:solidFill>
                <a:latin typeface="Unbounded"/>
                <a:ea typeface="Unbounded"/>
                <a:cs typeface="Unbounded"/>
                <a:sym typeface="Unbounded"/>
              </a:rPr>
              <a:t>Seasonal-Weekly Dynamics</a:t>
            </a:r>
            <a:endParaRPr sz="1900" b="0" i="0" u="none" strike="noStrike" cap="none"/>
          </a:p>
        </p:txBody>
      </p:sp>
      <p:sp>
        <p:nvSpPr>
          <p:cNvPr id="617" name="Google Shape;617;p73"/>
          <p:cNvSpPr/>
          <p:nvPr/>
        </p:nvSpPr>
        <p:spPr>
          <a:xfrm>
            <a:off x="5356265" y="3262670"/>
            <a:ext cx="3055620" cy="2008108"/>
          </a:xfrm>
          <a:prstGeom prst="rect">
            <a:avLst/>
          </a:prstGeom>
          <a:noFill/>
          <a:ln>
            <a:noFill/>
          </a:ln>
        </p:spPr>
        <p:txBody>
          <a:bodyPr spcFirstLastPara="1" wrap="square" lIns="0" tIns="0" rIns="0" bIns="0" anchor="t" anchorCtr="0">
            <a:noAutofit/>
          </a:bodyPr>
          <a:lstStyle/>
          <a:p>
            <a:pPr marL="0" marR="0" lvl="0" indent="0" algn="l" rtl="0">
              <a:lnSpc>
                <a:spcPct val="162500"/>
              </a:lnSpc>
              <a:spcBef>
                <a:spcPts val="0"/>
              </a:spcBef>
              <a:spcAft>
                <a:spcPts val="0"/>
              </a:spcAft>
              <a:buClr>
                <a:srgbClr val="CAD6DE"/>
              </a:buClr>
              <a:buSzPts val="1600"/>
              <a:buFont typeface="Cabin"/>
              <a:buNone/>
            </a:pPr>
            <a:r>
              <a:rPr lang="en-US" sz="1600" b="0" i="0" u="none" strike="noStrike" cap="none">
                <a:solidFill>
                  <a:srgbClr val="CAD6DE"/>
                </a:solidFill>
                <a:latin typeface="Cabin"/>
                <a:ea typeface="Cabin"/>
                <a:cs typeface="Cabin"/>
                <a:sym typeface="Cabin"/>
              </a:rPr>
              <a:t>Seasonal effects (higher consumption in winter) combined with weekly patterns inform smart grid responsiveness. Identified voltage fluctuations highlight areas for grid stability improvements.</a:t>
            </a:r>
            <a:endParaRPr sz="1600" b="0" i="0" u="none" strike="noStrike" cap="none"/>
          </a:p>
        </p:txBody>
      </p:sp>
      <p:sp>
        <p:nvSpPr>
          <p:cNvPr id="618" name="Google Shape;618;p73"/>
          <p:cNvSpPr/>
          <p:nvPr/>
        </p:nvSpPr>
        <p:spPr>
          <a:xfrm>
            <a:off x="706118" y="5900750"/>
            <a:ext cx="470654" cy="470654"/>
          </a:xfrm>
          <a:prstGeom prst="roundRect">
            <a:avLst>
              <a:gd name="adj" fmla="val 6667"/>
            </a:avLst>
          </a:prstGeom>
          <a:solidFill>
            <a:srgbClr val="304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73"/>
          <p:cNvSpPr/>
          <p:nvPr/>
        </p:nvSpPr>
        <p:spPr>
          <a:xfrm>
            <a:off x="822681" y="5988380"/>
            <a:ext cx="237411" cy="295275"/>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CAD6DE"/>
              </a:buClr>
              <a:buSzPts val="2300"/>
              <a:buFont typeface="Unbounded"/>
              <a:buNone/>
            </a:pPr>
            <a:r>
              <a:rPr lang="en-US" sz="2300" b="0" i="0" u="none" strike="noStrike" cap="none">
                <a:solidFill>
                  <a:srgbClr val="CAD6DE"/>
                </a:solidFill>
                <a:latin typeface="Unbounded"/>
                <a:ea typeface="Unbounded"/>
                <a:cs typeface="Unbounded"/>
                <a:sym typeface="Unbounded"/>
              </a:rPr>
              <a:t>3</a:t>
            </a:r>
            <a:endParaRPr sz="2300" b="0" i="0" u="none" strike="noStrike" cap="none"/>
          </a:p>
        </p:txBody>
      </p:sp>
      <p:sp>
        <p:nvSpPr>
          <p:cNvPr id="620" name="Google Shape;620;p73"/>
          <p:cNvSpPr/>
          <p:nvPr/>
        </p:nvSpPr>
        <p:spPr>
          <a:xfrm>
            <a:off x="1385846" y="5900750"/>
            <a:ext cx="5396627" cy="307538"/>
          </a:xfrm>
          <a:prstGeom prst="rect">
            <a:avLst/>
          </a:prstGeom>
          <a:noFill/>
          <a:ln>
            <a:noFill/>
          </a:ln>
        </p:spPr>
        <p:txBody>
          <a:bodyPr spcFirstLastPara="1" wrap="square" lIns="0" tIns="0" rIns="0" bIns="0" anchor="t" anchorCtr="0">
            <a:noAutofit/>
          </a:bodyPr>
          <a:lstStyle/>
          <a:p>
            <a:pPr marL="0" marR="0" lvl="0" indent="0" algn="l" rtl="0">
              <a:lnSpc>
                <a:spcPct val="126315"/>
              </a:lnSpc>
              <a:spcBef>
                <a:spcPts val="0"/>
              </a:spcBef>
              <a:spcAft>
                <a:spcPts val="0"/>
              </a:spcAft>
              <a:buClr>
                <a:srgbClr val="CAD6DE"/>
              </a:buClr>
              <a:buSzPts val="1900"/>
              <a:buFont typeface="Unbounded"/>
              <a:buNone/>
            </a:pPr>
            <a:r>
              <a:rPr lang="en-US" sz="1900" b="0" i="0" u="none" strike="noStrike" cap="none" dirty="0">
                <a:solidFill>
                  <a:srgbClr val="CAD6DE"/>
                </a:solidFill>
                <a:latin typeface="Unbounded"/>
                <a:ea typeface="Unbounded"/>
                <a:cs typeface="Unbounded"/>
                <a:sym typeface="Unbounded"/>
              </a:rPr>
              <a:t>Model Robustness &amp; Implementation</a:t>
            </a:r>
            <a:endParaRPr sz="1900" b="0" i="0" u="none" strike="noStrike" cap="none"/>
          </a:p>
        </p:txBody>
      </p:sp>
      <p:sp>
        <p:nvSpPr>
          <p:cNvPr id="621" name="Google Shape;621;p73"/>
          <p:cNvSpPr/>
          <p:nvPr/>
        </p:nvSpPr>
        <p:spPr>
          <a:xfrm>
            <a:off x="1385846" y="6333780"/>
            <a:ext cx="7000042" cy="1338739"/>
          </a:xfrm>
          <a:prstGeom prst="rect">
            <a:avLst/>
          </a:prstGeom>
          <a:noFill/>
          <a:ln>
            <a:noFill/>
          </a:ln>
        </p:spPr>
        <p:txBody>
          <a:bodyPr spcFirstLastPara="1" wrap="square" lIns="0" tIns="0" rIns="0" bIns="0" anchor="t" anchorCtr="0">
            <a:noAutofit/>
          </a:bodyPr>
          <a:lstStyle/>
          <a:p>
            <a:pPr marL="0" marR="0" lvl="0" indent="0" algn="l" rtl="0">
              <a:lnSpc>
                <a:spcPct val="162500"/>
              </a:lnSpc>
              <a:spcBef>
                <a:spcPts val="0"/>
              </a:spcBef>
              <a:spcAft>
                <a:spcPts val="0"/>
              </a:spcAft>
              <a:buClr>
                <a:srgbClr val="CAD6DE"/>
              </a:buClr>
              <a:buSzPts val="1600"/>
              <a:buFont typeface="Cabin"/>
              <a:buNone/>
            </a:pPr>
            <a:r>
              <a:rPr lang="en-US" sz="1600" b="0" i="0" u="none" strike="noStrike" cap="none">
                <a:solidFill>
                  <a:srgbClr val="CAD6DE"/>
                </a:solidFill>
                <a:latin typeface="Cabin"/>
                <a:ea typeface="Cabin"/>
                <a:cs typeface="Cabin"/>
                <a:sym typeface="Cabin"/>
              </a:rPr>
              <a:t>High performance of the tuned XGBoost model confirms the non-linear complexity in smart grid integration. Implementing smart grid technologies that incorporate these predictive insights can enhance efficiency and reduce outages.</a:t>
            </a:r>
            <a:endParaRPr sz="1600" b="0" i="0" u="none" strike="noStrike" cap="none"/>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26"/>
        <p:cNvGrpSpPr/>
        <p:nvPr/>
      </p:nvGrpSpPr>
      <p:grpSpPr>
        <a:xfrm>
          <a:off x="0" y="0"/>
          <a:ext cx="0" cy="0"/>
          <a:chOff x="0" y="0"/>
          <a:chExt cx="0" cy="0"/>
        </a:xfrm>
      </p:grpSpPr>
      <p:sp>
        <p:nvSpPr>
          <p:cNvPr id="627" name="Google Shape;627;p74"/>
          <p:cNvSpPr/>
          <p:nvPr/>
        </p:nvSpPr>
        <p:spPr>
          <a:xfrm>
            <a:off x="757714" y="595313"/>
            <a:ext cx="13114973" cy="1273254"/>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Clr>
                <a:srgbClr val="FFFFFF"/>
              </a:buClr>
              <a:buSzPts val="4000"/>
              <a:buFont typeface="Unbounded"/>
              <a:buNone/>
            </a:pPr>
            <a:r>
              <a:rPr lang="en-US" sz="4000" b="0" i="0" u="none" strike="noStrike" cap="none">
                <a:solidFill>
                  <a:srgbClr val="FFFFFF"/>
                </a:solidFill>
                <a:latin typeface="Unbounded"/>
                <a:ea typeface="Unbounded"/>
                <a:cs typeface="Unbounded"/>
                <a:sym typeface="Unbounded"/>
              </a:rPr>
              <a:t>Case Study 4: Detecting Anomalies in Energy Consumption</a:t>
            </a:r>
            <a:endParaRPr sz="4000" b="0" i="0" u="none" strike="noStrike" cap="none"/>
          </a:p>
        </p:txBody>
      </p:sp>
      <p:sp>
        <p:nvSpPr>
          <p:cNvPr id="628" name="Google Shape;628;p74"/>
          <p:cNvSpPr/>
          <p:nvPr/>
        </p:nvSpPr>
        <p:spPr>
          <a:xfrm>
            <a:off x="757714" y="2301478"/>
            <a:ext cx="13114973" cy="346234"/>
          </a:xfrm>
          <a:prstGeom prst="rect">
            <a:avLst/>
          </a:prstGeom>
          <a:noFill/>
          <a:ln>
            <a:noFill/>
          </a:ln>
        </p:spPr>
        <p:txBody>
          <a:bodyPr spcFirstLastPara="1" wrap="square" lIns="0" tIns="0" rIns="0" bIns="0" anchor="t" anchorCtr="0">
            <a:noAutofit/>
          </a:bodyPr>
          <a:lstStyle/>
          <a:p>
            <a:pPr marL="0" marR="0" lvl="0" indent="0" algn="l" rtl="0">
              <a:lnSpc>
                <a:spcPct val="158823"/>
              </a:lnSpc>
              <a:spcBef>
                <a:spcPts val="0"/>
              </a:spcBef>
              <a:spcAft>
                <a:spcPts val="0"/>
              </a:spcAft>
              <a:buClr>
                <a:srgbClr val="CAD6DE"/>
              </a:buClr>
              <a:buSzPts val="1700"/>
              <a:buFont typeface="Cabin"/>
              <a:buNone/>
            </a:pPr>
            <a:r>
              <a:rPr lang="en-US" sz="1700" b="0" i="0" u="none" strike="noStrike" cap="none">
                <a:solidFill>
                  <a:srgbClr val="CAD6DE"/>
                </a:solidFill>
                <a:latin typeface="Cabin"/>
                <a:ea typeface="Cabin"/>
                <a:cs typeface="Cabin"/>
                <a:sym typeface="Cabin"/>
              </a:rPr>
              <a:t>Objective: Identify unusual patterns in energy consumption to detect potential faults and inefficiencies.</a:t>
            </a:r>
            <a:endParaRPr sz="1700" b="0" i="0" u="none" strike="noStrike" cap="none"/>
          </a:p>
        </p:txBody>
      </p:sp>
      <p:pic>
        <p:nvPicPr>
          <p:cNvPr id="629" name="Google Shape;629;p74" descr="preencoded.png"/>
          <p:cNvPicPr preferRelativeResize="0"/>
          <p:nvPr/>
        </p:nvPicPr>
        <p:blipFill rotWithShape="1">
          <a:blip r:embed="rId3" cstate="email">
            <a:alphaModFix/>
          </a:blip>
          <a:srcRect/>
          <a:stretch/>
        </p:blipFill>
        <p:spPr>
          <a:xfrm>
            <a:off x="757714" y="2891195"/>
            <a:ext cx="3757851" cy="2322433"/>
          </a:xfrm>
          <a:prstGeom prst="rect">
            <a:avLst/>
          </a:prstGeom>
          <a:noFill/>
          <a:ln>
            <a:noFill/>
          </a:ln>
        </p:spPr>
      </p:pic>
      <p:sp>
        <p:nvSpPr>
          <p:cNvPr id="630" name="Google Shape;630;p74"/>
          <p:cNvSpPr/>
          <p:nvPr/>
        </p:nvSpPr>
        <p:spPr>
          <a:xfrm>
            <a:off x="757714" y="5484138"/>
            <a:ext cx="4414346" cy="318254"/>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Clr>
                <a:srgbClr val="CAD6DE"/>
              </a:buClr>
              <a:buSzPts val="2000"/>
              <a:buFont typeface="Unbounded"/>
              <a:buNone/>
            </a:pPr>
            <a:r>
              <a:rPr lang="en-US" sz="2000" b="0" i="0" u="none" strike="noStrike" cap="none" dirty="0">
                <a:solidFill>
                  <a:srgbClr val="CAD6DE"/>
                </a:solidFill>
                <a:latin typeface="Unbounded"/>
                <a:ea typeface="Unbounded"/>
                <a:cs typeface="Unbounded"/>
                <a:sym typeface="Unbounded"/>
              </a:rPr>
              <a:t>Data Preparation</a:t>
            </a:r>
            <a:endParaRPr sz="2000" b="0" i="0" u="none" strike="noStrike" cap="none"/>
          </a:p>
        </p:txBody>
      </p:sp>
      <p:sp>
        <p:nvSpPr>
          <p:cNvPr id="631" name="Google Shape;631;p74"/>
          <p:cNvSpPr/>
          <p:nvPr/>
        </p:nvSpPr>
        <p:spPr>
          <a:xfrm>
            <a:off x="757714" y="5932289"/>
            <a:ext cx="4155162" cy="1384935"/>
          </a:xfrm>
          <a:prstGeom prst="rect">
            <a:avLst/>
          </a:prstGeom>
          <a:noFill/>
          <a:ln>
            <a:noFill/>
          </a:ln>
        </p:spPr>
        <p:txBody>
          <a:bodyPr spcFirstLastPara="1" wrap="square" lIns="0" tIns="0" rIns="0" bIns="0" anchor="t" anchorCtr="0">
            <a:noAutofit/>
          </a:bodyPr>
          <a:lstStyle/>
          <a:p>
            <a:pPr marL="0" marR="0" lvl="0" indent="0" algn="l" rtl="0">
              <a:lnSpc>
                <a:spcPct val="158823"/>
              </a:lnSpc>
              <a:spcBef>
                <a:spcPts val="0"/>
              </a:spcBef>
              <a:spcAft>
                <a:spcPts val="0"/>
              </a:spcAft>
              <a:buClr>
                <a:srgbClr val="CAD6DE"/>
              </a:buClr>
              <a:buSzPts val="1700"/>
              <a:buFont typeface="Cabin"/>
              <a:buNone/>
            </a:pPr>
            <a:r>
              <a:rPr lang="en-US" sz="1700" b="0" i="0" u="none" strike="noStrike" cap="none">
                <a:solidFill>
                  <a:srgbClr val="CAD6DE"/>
                </a:solidFill>
                <a:latin typeface="Cabin"/>
                <a:ea typeface="Cabin"/>
                <a:cs typeface="Cabin"/>
                <a:sym typeface="Cabin"/>
              </a:rPr>
              <a:t>Clean dataset and handle missing values while extracting key features including rolling averages and variability metrics. Statistical methods help filter outliers effectively.</a:t>
            </a:r>
            <a:endParaRPr sz="1700" b="0" i="0" u="none" strike="noStrike" cap="none"/>
          </a:p>
        </p:txBody>
      </p:sp>
      <p:pic>
        <p:nvPicPr>
          <p:cNvPr id="632" name="Google Shape;632;p74" descr="preencoded.png"/>
          <p:cNvPicPr preferRelativeResize="0"/>
          <p:nvPr/>
        </p:nvPicPr>
        <p:blipFill rotWithShape="1">
          <a:blip r:embed="rId4" cstate="email">
            <a:alphaModFix/>
          </a:blip>
          <a:srcRect/>
          <a:stretch/>
        </p:blipFill>
        <p:spPr>
          <a:xfrm>
            <a:off x="5237559" y="2891195"/>
            <a:ext cx="3757851" cy="2322433"/>
          </a:xfrm>
          <a:prstGeom prst="rect">
            <a:avLst/>
          </a:prstGeom>
          <a:noFill/>
          <a:ln>
            <a:noFill/>
          </a:ln>
        </p:spPr>
      </p:pic>
      <p:sp>
        <p:nvSpPr>
          <p:cNvPr id="633" name="Google Shape;633;p74"/>
          <p:cNvSpPr/>
          <p:nvPr/>
        </p:nvSpPr>
        <p:spPr>
          <a:xfrm>
            <a:off x="5237559" y="5484138"/>
            <a:ext cx="4155162" cy="636508"/>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Clr>
                <a:srgbClr val="CAD6DE"/>
              </a:buClr>
              <a:buSzPts val="2000"/>
              <a:buFont typeface="Unbounded"/>
              <a:buNone/>
            </a:pPr>
            <a:r>
              <a:rPr lang="en-US" sz="2000" b="0" i="0" u="none" strike="noStrike" cap="none">
                <a:solidFill>
                  <a:srgbClr val="CAD6DE"/>
                </a:solidFill>
                <a:latin typeface="Unbounded"/>
                <a:ea typeface="Unbounded"/>
                <a:cs typeface="Unbounded"/>
                <a:sym typeface="Unbounded"/>
              </a:rPr>
              <a:t>Anomaly Detection Framework</a:t>
            </a:r>
            <a:endParaRPr sz="2000" b="0" i="0" u="none" strike="noStrike" cap="none"/>
          </a:p>
        </p:txBody>
      </p:sp>
      <p:sp>
        <p:nvSpPr>
          <p:cNvPr id="634" name="Google Shape;634;p74"/>
          <p:cNvSpPr/>
          <p:nvPr/>
        </p:nvSpPr>
        <p:spPr>
          <a:xfrm>
            <a:off x="5237559" y="6250543"/>
            <a:ext cx="4155162" cy="1384935"/>
          </a:xfrm>
          <a:prstGeom prst="rect">
            <a:avLst/>
          </a:prstGeom>
          <a:noFill/>
          <a:ln>
            <a:noFill/>
          </a:ln>
        </p:spPr>
        <p:txBody>
          <a:bodyPr spcFirstLastPara="1" wrap="square" lIns="0" tIns="0" rIns="0" bIns="0" anchor="t" anchorCtr="0">
            <a:noAutofit/>
          </a:bodyPr>
          <a:lstStyle/>
          <a:p>
            <a:pPr marL="0" marR="0" lvl="0" indent="0" algn="l" rtl="0">
              <a:lnSpc>
                <a:spcPct val="158823"/>
              </a:lnSpc>
              <a:spcBef>
                <a:spcPts val="0"/>
              </a:spcBef>
              <a:spcAft>
                <a:spcPts val="0"/>
              </a:spcAft>
              <a:buClr>
                <a:srgbClr val="CAD6DE"/>
              </a:buClr>
              <a:buSzPts val="1700"/>
              <a:buFont typeface="Cabin"/>
              <a:buNone/>
            </a:pPr>
            <a:r>
              <a:rPr lang="en-US" sz="1700" b="0" i="0" u="none" strike="noStrike" cap="none">
                <a:solidFill>
                  <a:srgbClr val="CAD6DE"/>
                </a:solidFill>
                <a:latin typeface="Cabin"/>
                <a:ea typeface="Cabin"/>
                <a:cs typeface="Cabin"/>
                <a:sym typeface="Cabin"/>
              </a:rPr>
              <a:t>Systematic flagging of unusual consumption patterns, comparing against typical baseline periods with visual representations of significant deviations.</a:t>
            </a:r>
            <a:endParaRPr sz="1700" b="0" i="0" u="none" strike="noStrike" cap="none"/>
          </a:p>
        </p:txBody>
      </p:sp>
      <p:pic>
        <p:nvPicPr>
          <p:cNvPr id="635" name="Google Shape;635;p74" descr="preencoded.png"/>
          <p:cNvPicPr preferRelativeResize="0"/>
          <p:nvPr/>
        </p:nvPicPr>
        <p:blipFill rotWithShape="1">
          <a:blip r:embed="rId5" cstate="email">
            <a:alphaModFix/>
          </a:blip>
          <a:srcRect/>
          <a:stretch/>
        </p:blipFill>
        <p:spPr>
          <a:xfrm>
            <a:off x="9717405" y="2891195"/>
            <a:ext cx="3757970" cy="2322552"/>
          </a:xfrm>
          <a:prstGeom prst="rect">
            <a:avLst/>
          </a:prstGeom>
          <a:noFill/>
          <a:ln>
            <a:noFill/>
          </a:ln>
        </p:spPr>
      </p:pic>
      <p:sp>
        <p:nvSpPr>
          <p:cNvPr id="636" name="Google Shape;636;p74"/>
          <p:cNvSpPr/>
          <p:nvPr/>
        </p:nvSpPr>
        <p:spPr>
          <a:xfrm>
            <a:off x="9717404" y="5484257"/>
            <a:ext cx="5098785" cy="318254"/>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Clr>
                <a:srgbClr val="CAD6DE"/>
              </a:buClr>
              <a:buSzPts val="2000"/>
              <a:buFont typeface="Unbounded"/>
              <a:buNone/>
            </a:pPr>
            <a:r>
              <a:rPr lang="en-US" sz="2000" b="0" i="0" u="none" strike="noStrike" cap="none" dirty="0">
                <a:solidFill>
                  <a:srgbClr val="CAD6DE"/>
                </a:solidFill>
                <a:latin typeface="Unbounded"/>
                <a:ea typeface="Unbounded"/>
                <a:cs typeface="Unbounded"/>
                <a:sym typeface="Unbounded"/>
              </a:rPr>
              <a:t>Modeling &amp; Integration</a:t>
            </a:r>
            <a:endParaRPr sz="2000" b="0" i="0" u="none" strike="noStrike" cap="none"/>
          </a:p>
        </p:txBody>
      </p:sp>
      <p:sp>
        <p:nvSpPr>
          <p:cNvPr id="637" name="Google Shape;637;p74"/>
          <p:cNvSpPr/>
          <p:nvPr/>
        </p:nvSpPr>
        <p:spPr>
          <a:xfrm>
            <a:off x="9717405" y="5932408"/>
            <a:ext cx="4155281" cy="1384935"/>
          </a:xfrm>
          <a:prstGeom prst="rect">
            <a:avLst/>
          </a:prstGeom>
          <a:noFill/>
          <a:ln>
            <a:noFill/>
          </a:ln>
        </p:spPr>
        <p:txBody>
          <a:bodyPr spcFirstLastPara="1" wrap="square" lIns="0" tIns="0" rIns="0" bIns="0" anchor="t" anchorCtr="0">
            <a:noAutofit/>
          </a:bodyPr>
          <a:lstStyle/>
          <a:p>
            <a:pPr marL="0" marR="0" lvl="0" indent="0" algn="l" rtl="0">
              <a:lnSpc>
                <a:spcPct val="158823"/>
              </a:lnSpc>
              <a:spcBef>
                <a:spcPts val="0"/>
              </a:spcBef>
              <a:spcAft>
                <a:spcPts val="0"/>
              </a:spcAft>
              <a:buClr>
                <a:srgbClr val="CAD6DE"/>
              </a:buClr>
              <a:buSzPts val="1700"/>
              <a:buFont typeface="Cabin"/>
              <a:buNone/>
            </a:pPr>
            <a:r>
              <a:rPr lang="en-US" sz="1700" b="0" i="0" u="none" strike="noStrike" cap="none">
                <a:solidFill>
                  <a:srgbClr val="CAD6DE"/>
                </a:solidFill>
                <a:latin typeface="Cabin"/>
                <a:ea typeface="Cabin"/>
                <a:cs typeface="Cabin"/>
                <a:sym typeface="Cabin"/>
              </a:rPr>
              <a:t>Integration of statistical detection with predictive models, utilizing unsupervised learning to distinguish normal from anomalous consumption patterns.</a:t>
            </a:r>
            <a:endParaRPr sz="1700" b="0" i="0" u="none" strike="noStrike" cap="none"/>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42"/>
        <p:cNvGrpSpPr/>
        <p:nvPr/>
      </p:nvGrpSpPr>
      <p:grpSpPr>
        <a:xfrm>
          <a:off x="0" y="0"/>
          <a:ext cx="0" cy="0"/>
          <a:chOff x="0" y="0"/>
          <a:chExt cx="0" cy="0"/>
        </a:xfrm>
      </p:grpSpPr>
      <p:sp>
        <p:nvSpPr>
          <p:cNvPr id="643" name="Google Shape;643;p75"/>
          <p:cNvSpPr/>
          <p:nvPr/>
        </p:nvSpPr>
        <p:spPr>
          <a:xfrm>
            <a:off x="712827" y="724614"/>
            <a:ext cx="13204746" cy="1198007"/>
          </a:xfrm>
          <a:prstGeom prst="rect">
            <a:avLst/>
          </a:prstGeom>
          <a:noFill/>
          <a:ln>
            <a:noFill/>
          </a:ln>
        </p:spPr>
        <p:txBody>
          <a:bodyPr spcFirstLastPara="1" wrap="square" lIns="0" tIns="0" rIns="0" bIns="0" anchor="t" anchorCtr="0">
            <a:noAutofit/>
          </a:bodyPr>
          <a:lstStyle/>
          <a:p>
            <a:pPr marL="0" marR="0" lvl="0" indent="0" algn="l" rtl="0">
              <a:lnSpc>
                <a:spcPct val="125333"/>
              </a:lnSpc>
              <a:spcBef>
                <a:spcPts val="0"/>
              </a:spcBef>
              <a:spcAft>
                <a:spcPts val="0"/>
              </a:spcAft>
              <a:buClr>
                <a:srgbClr val="FFFFFF"/>
              </a:buClr>
              <a:buSzPts val="3750"/>
              <a:buFont typeface="Unbounded"/>
              <a:buNone/>
            </a:pPr>
            <a:r>
              <a:rPr lang="en-US" sz="3750" b="0" i="0" u="none" strike="noStrike" cap="none">
                <a:solidFill>
                  <a:srgbClr val="FFFFFF"/>
                </a:solidFill>
                <a:latin typeface="Unbounded"/>
                <a:ea typeface="Unbounded"/>
                <a:cs typeface="Unbounded"/>
                <a:sym typeface="Unbounded"/>
              </a:rPr>
              <a:t>Observations &amp; Findings from Anomaly Detection</a:t>
            </a:r>
            <a:endParaRPr sz="3750" b="0" i="0" u="none" strike="noStrike" cap="none"/>
          </a:p>
        </p:txBody>
      </p:sp>
      <p:sp>
        <p:nvSpPr>
          <p:cNvPr id="644" name="Google Shape;644;p75"/>
          <p:cNvSpPr/>
          <p:nvPr/>
        </p:nvSpPr>
        <p:spPr>
          <a:xfrm>
            <a:off x="712827" y="2329934"/>
            <a:ext cx="6500574" cy="1480661"/>
          </a:xfrm>
          <a:prstGeom prst="roundRect">
            <a:avLst>
              <a:gd name="adj" fmla="val 2063"/>
            </a:avLst>
          </a:prstGeom>
          <a:solidFill>
            <a:srgbClr val="304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75"/>
          <p:cNvSpPr/>
          <p:nvPr/>
        </p:nvSpPr>
        <p:spPr>
          <a:xfrm>
            <a:off x="916424" y="2533531"/>
            <a:ext cx="4502706" cy="299561"/>
          </a:xfrm>
          <a:prstGeom prst="rect">
            <a:avLst/>
          </a:prstGeom>
          <a:noFill/>
          <a:ln>
            <a:noFill/>
          </a:ln>
        </p:spPr>
        <p:txBody>
          <a:bodyPr spcFirstLastPara="1" wrap="square" lIns="0" tIns="0" rIns="0" bIns="0" anchor="t" anchorCtr="0">
            <a:noAutofit/>
          </a:bodyPr>
          <a:lstStyle/>
          <a:p>
            <a:pPr marL="0" marR="0" lvl="0" indent="0" algn="l" rtl="0">
              <a:lnSpc>
                <a:spcPct val="127027"/>
              </a:lnSpc>
              <a:spcBef>
                <a:spcPts val="0"/>
              </a:spcBef>
              <a:spcAft>
                <a:spcPts val="0"/>
              </a:spcAft>
              <a:buClr>
                <a:srgbClr val="CAD6DE"/>
              </a:buClr>
              <a:buSzPts val="1850"/>
              <a:buFont typeface="Unbounded"/>
              <a:buNone/>
            </a:pPr>
            <a:r>
              <a:rPr lang="en-US" sz="1850" b="0" i="0" u="none" strike="noStrike" cap="none">
                <a:solidFill>
                  <a:srgbClr val="CAD6DE"/>
                </a:solidFill>
                <a:latin typeface="Unbounded"/>
                <a:ea typeface="Unbounded"/>
                <a:cs typeface="Unbounded"/>
                <a:sym typeface="Unbounded"/>
              </a:rPr>
              <a:t>Variance &amp; Fluctuation Analysis</a:t>
            </a:r>
            <a:endParaRPr sz="1850" b="0" i="0" u="none" strike="noStrike" cap="none"/>
          </a:p>
        </p:txBody>
      </p:sp>
      <p:sp>
        <p:nvSpPr>
          <p:cNvPr id="646" name="Google Shape;646;p75"/>
          <p:cNvSpPr/>
          <p:nvPr/>
        </p:nvSpPr>
        <p:spPr>
          <a:xfrm>
            <a:off x="916424" y="2955250"/>
            <a:ext cx="6093381" cy="651748"/>
          </a:xfrm>
          <a:prstGeom prst="rect">
            <a:avLst/>
          </a:prstGeom>
          <a:noFill/>
          <a:ln>
            <a:noFill/>
          </a:ln>
        </p:spPr>
        <p:txBody>
          <a:bodyPr spcFirstLastPara="1" wrap="square" lIns="0" tIns="0" rIns="0" bIns="0" anchor="t" anchorCtr="0">
            <a:noAutofit/>
          </a:bodyPr>
          <a:lstStyle/>
          <a:p>
            <a:pPr marL="0" marR="0" lvl="0" indent="0" algn="l" rtl="0">
              <a:lnSpc>
                <a:spcPct val="159375"/>
              </a:lnSpc>
              <a:spcBef>
                <a:spcPts val="0"/>
              </a:spcBef>
              <a:spcAft>
                <a:spcPts val="0"/>
              </a:spcAft>
              <a:buClr>
                <a:srgbClr val="CAD6DE"/>
              </a:buClr>
              <a:buSzPts val="1600"/>
              <a:buFont typeface="Cabin"/>
              <a:buNone/>
            </a:pPr>
            <a:r>
              <a:rPr lang="en-US" sz="1600" b="0" i="0" u="none" strike="noStrike" cap="none">
                <a:solidFill>
                  <a:srgbClr val="CAD6DE"/>
                </a:solidFill>
                <a:latin typeface="Cabin"/>
                <a:ea typeface="Cabin"/>
                <a:cs typeface="Cabin"/>
                <a:sym typeface="Cabin"/>
              </a:rPr>
              <a:t>Periods with excessive variance or voltage fluctuations are consistently flagged as anomalous, indicating potential system irregularities.</a:t>
            </a:r>
            <a:endParaRPr sz="1600" b="0" i="0" u="none" strike="noStrike" cap="none"/>
          </a:p>
        </p:txBody>
      </p:sp>
      <p:sp>
        <p:nvSpPr>
          <p:cNvPr id="647" name="Google Shape;647;p75"/>
          <p:cNvSpPr/>
          <p:nvPr/>
        </p:nvSpPr>
        <p:spPr>
          <a:xfrm>
            <a:off x="7416998" y="2329934"/>
            <a:ext cx="6500574" cy="1480661"/>
          </a:xfrm>
          <a:prstGeom prst="roundRect">
            <a:avLst>
              <a:gd name="adj" fmla="val 2063"/>
            </a:avLst>
          </a:prstGeom>
          <a:solidFill>
            <a:srgbClr val="304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75"/>
          <p:cNvSpPr/>
          <p:nvPr/>
        </p:nvSpPr>
        <p:spPr>
          <a:xfrm>
            <a:off x="7620595" y="2533531"/>
            <a:ext cx="2690217" cy="299561"/>
          </a:xfrm>
          <a:prstGeom prst="rect">
            <a:avLst/>
          </a:prstGeom>
          <a:noFill/>
          <a:ln>
            <a:noFill/>
          </a:ln>
        </p:spPr>
        <p:txBody>
          <a:bodyPr spcFirstLastPara="1" wrap="square" lIns="0" tIns="0" rIns="0" bIns="0" anchor="t" anchorCtr="0">
            <a:noAutofit/>
          </a:bodyPr>
          <a:lstStyle/>
          <a:p>
            <a:pPr marL="0" marR="0" lvl="0" indent="0" algn="l" rtl="0">
              <a:lnSpc>
                <a:spcPct val="127027"/>
              </a:lnSpc>
              <a:spcBef>
                <a:spcPts val="0"/>
              </a:spcBef>
              <a:spcAft>
                <a:spcPts val="0"/>
              </a:spcAft>
              <a:buClr>
                <a:srgbClr val="CAD6DE"/>
              </a:buClr>
              <a:buSzPts val="1850"/>
              <a:buFont typeface="Unbounded"/>
              <a:buNone/>
            </a:pPr>
            <a:r>
              <a:rPr lang="en-US" sz="1850" b="0" i="0" u="none" strike="noStrike" cap="none">
                <a:solidFill>
                  <a:srgbClr val="CAD6DE"/>
                </a:solidFill>
                <a:latin typeface="Unbounded"/>
                <a:ea typeface="Unbounded"/>
                <a:cs typeface="Unbounded"/>
                <a:sym typeface="Unbounded"/>
              </a:rPr>
              <a:t>Deviation Patterns</a:t>
            </a:r>
            <a:endParaRPr sz="1850" b="0" i="0" u="none" strike="noStrike" cap="none"/>
          </a:p>
        </p:txBody>
      </p:sp>
      <p:sp>
        <p:nvSpPr>
          <p:cNvPr id="649" name="Google Shape;649;p75"/>
          <p:cNvSpPr/>
          <p:nvPr/>
        </p:nvSpPr>
        <p:spPr>
          <a:xfrm>
            <a:off x="7620595" y="2955250"/>
            <a:ext cx="6093381" cy="651748"/>
          </a:xfrm>
          <a:prstGeom prst="rect">
            <a:avLst/>
          </a:prstGeom>
          <a:noFill/>
          <a:ln>
            <a:noFill/>
          </a:ln>
        </p:spPr>
        <p:txBody>
          <a:bodyPr spcFirstLastPara="1" wrap="square" lIns="0" tIns="0" rIns="0" bIns="0" anchor="t" anchorCtr="0">
            <a:noAutofit/>
          </a:bodyPr>
          <a:lstStyle/>
          <a:p>
            <a:pPr marL="0" marR="0" lvl="0" indent="0" algn="l" rtl="0">
              <a:lnSpc>
                <a:spcPct val="159375"/>
              </a:lnSpc>
              <a:spcBef>
                <a:spcPts val="0"/>
              </a:spcBef>
              <a:spcAft>
                <a:spcPts val="0"/>
              </a:spcAft>
              <a:buClr>
                <a:srgbClr val="CAD6DE"/>
              </a:buClr>
              <a:buSzPts val="1600"/>
              <a:buFont typeface="Cabin"/>
              <a:buNone/>
            </a:pPr>
            <a:r>
              <a:rPr lang="en-US" sz="1600" b="0" i="0" u="none" strike="noStrike" cap="none">
                <a:solidFill>
                  <a:srgbClr val="CAD6DE"/>
                </a:solidFill>
                <a:latin typeface="Cabin"/>
                <a:ea typeface="Cabin"/>
                <a:cs typeface="Cabin"/>
                <a:sym typeface="Cabin"/>
              </a:rPr>
              <a:t>Abnormal deviations in rolling averages indicate potential sensor faults or unusual household activity, providing crucial diagnostic information.</a:t>
            </a:r>
            <a:endParaRPr sz="1600" b="0" i="0" u="none" strike="noStrike" cap="none"/>
          </a:p>
        </p:txBody>
      </p:sp>
      <p:sp>
        <p:nvSpPr>
          <p:cNvPr id="650" name="Google Shape;650;p75"/>
          <p:cNvSpPr/>
          <p:nvPr/>
        </p:nvSpPr>
        <p:spPr>
          <a:xfrm>
            <a:off x="712827" y="4014192"/>
            <a:ext cx="6500574" cy="1480661"/>
          </a:xfrm>
          <a:prstGeom prst="roundRect">
            <a:avLst>
              <a:gd name="adj" fmla="val 2063"/>
            </a:avLst>
          </a:prstGeom>
          <a:solidFill>
            <a:srgbClr val="304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75"/>
          <p:cNvSpPr/>
          <p:nvPr/>
        </p:nvSpPr>
        <p:spPr>
          <a:xfrm>
            <a:off x="916424" y="4217789"/>
            <a:ext cx="2951559" cy="299561"/>
          </a:xfrm>
          <a:prstGeom prst="rect">
            <a:avLst/>
          </a:prstGeom>
          <a:noFill/>
          <a:ln>
            <a:noFill/>
          </a:ln>
        </p:spPr>
        <p:txBody>
          <a:bodyPr spcFirstLastPara="1" wrap="square" lIns="0" tIns="0" rIns="0" bIns="0" anchor="t" anchorCtr="0">
            <a:noAutofit/>
          </a:bodyPr>
          <a:lstStyle/>
          <a:p>
            <a:pPr marL="0" marR="0" lvl="0" indent="0" algn="l" rtl="0">
              <a:lnSpc>
                <a:spcPct val="127027"/>
              </a:lnSpc>
              <a:spcBef>
                <a:spcPts val="0"/>
              </a:spcBef>
              <a:spcAft>
                <a:spcPts val="0"/>
              </a:spcAft>
              <a:buClr>
                <a:srgbClr val="CAD6DE"/>
              </a:buClr>
              <a:buSzPts val="1850"/>
              <a:buFont typeface="Unbounded"/>
              <a:buNone/>
            </a:pPr>
            <a:r>
              <a:rPr lang="en-US" sz="1850" b="0" i="0" u="none" strike="noStrike" cap="none">
                <a:solidFill>
                  <a:srgbClr val="CAD6DE"/>
                </a:solidFill>
                <a:latin typeface="Unbounded"/>
                <a:ea typeface="Unbounded"/>
                <a:cs typeface="Unbounded"/>
                <a:sym typeface="Unbounded"/>
              </a:rPr>
              <a:t>Model Enhancement</a:t>
            </a:r>
            <a:endParaRPr sz="1850" b="0" i="0" u="none" strike="noStrike" cap="none"/>
          </a:p>
        </p:txBody>
      </p:sp>
      <p:sp>
        <p:nvSpPr>
          <p:cNvPr id="652" name="Google Shape;652;p75"/>
          <p:cNvSpPr/>
          <p:nvPr/>
        </p:nvSpPr>
        <p:spPr>
          <a:xfrm>
            <a:off x="916424" y="4639508"/>
            <a:ext cx="6093381" cy="651748"/>
          </a:xfrm>
          <a:prstGeom prst="rect">
            <a:avLst/>
          </a:prstGeom>
          <a:noFill/>
          <a:ln>
            <a:noFill/>
          </a:ln>
        </p:spPr>
        <p:txBody>
          <a:bodyPr spcFirstLastPara="1" wrap="square" lIns="0" tIns="0" rIns="0" bIns="0" anchor="t" anchorCtr="0">
            <a:noAutofit/>
          </a:bodyPr>
          <a:lstStyle/>
          <a:p>
            <a:pPr marL="0" marR="0" lvl="0" indent="0" algn="l" rtl="0">
              <a:lnSpc>
                <a:spcPct val="159375"/>
              </a:lnSpc>
              <a:spcBef>
                <a:spcPts val="0"/>
              </a:spcBef>
              <a:spcAft>
                <a:spcPts val="0"/>
              </a:spcAft>
              <a:buClr>
                <a:srgbClr val="CAD6DE"/>
              </a:buClr>
              <a:buSzPts val="1600"/>
              <a:buFont typeface="Cabin"/>
              <a:buNone/>
            </a:pPr>
            <a:r>
              <a:rPr lang="en-US" sz="1600" b="0" i="0" u="none" strike="noStrike" cap="none">
                <a:solidFill>
                  <a:srgbClr val="CAD6DE"/>
                </a:solidFill>
                <a:latin typeface="Cabin"/>
                <a:ea typeface="Cabin"/>
                <a:cs typeface="Cabin"/>
                <a:sym typeface="Cabin"/>
              </a:rPr>
              <a:t>Removing anomalies improves model performance, suggesting these outliers were likely noise or non-representative data points.</a:t>
            </a:r>
            <a:endParaRPr sz="1600" b="0" i="0" u="none" strike="noStrike" cap="none"/>
          </a:p>
        </p:txBody>
      </p:sp>
      <p:sp>
        <p:nvSpPr>
          <p:cNvPr id="653" name="Google Shape;653;p75"/>
          <p:cNvSpPr/>
          <p:nvPr/>
        </p:nvSpPr>
        <p:spPr>
          <a:xfrm>
            <a:off x="7416998" y="4014192"/>
            <a:ext cx="6500574" cy="1480661"/>
          </a:xfrm>
          <a:prstGeom prst="roundRect">
            <a:avLst>
              <a:gd name="adj" fmla="val 2063"/>
            </a:avLst>
          </a:prstGeom>
          <a:solidFill>
            <a:srgbClr val="304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75"/>
          <p:cNvSpPr/>
          <p:nvPr/>
        </p:nvSpPr>
        <p:spPr>
          <a:xfrm>
            <a:off x="7620595" y="4217789"/>
            <a:ext cx="4557355" cy="299561"/>
          </a:xfrm>
          <a:prstGeom prst="rect">
            <a:avLst/>
          </a:prstGeom>
          <a:noFill/>
          <a:ln>
            <a:noFill/>
          </a:ln>
        </p:spPr>
        <p:txBody>
          <a:bodyPr spcFirstLastPara="1" wrap="square" lIns="0" tIns="0" rIns="0" bIns="0" anchor="t" anchorCtr="0">
            <a:noAutofit/>
          </a:bodyPr>
          <a:lstStyle/>
          <a:p>
            <a:pPr marL="0" marR="0" lvl="0" indent="0" algn="l" rtl="0">
              <a:lnSpc>
                <a:spcPct val="127027"/>
              </a:lnSpc>
              <a:spcBef>
                <a:spcPts val="0"/>
              </a:spcBef>
              <a:spcAft>
                <a:spcPts val="0"/>
              </a:spcAft>
              <a:buClr>
                <a:srgbClr val="CAD6DE"/>
              </a:buClr>
              <a:buSzPts val="1850"/>
              <a:buFont typeface="Unbounded"/>
              <a:buNone/>
            </a:pPr>
            <a:r>
              <a:rPr lang="en-US" sz="1850" b="0" i="0" u="none" strike="noStrike" cap="none">
                <a:solidFill>
                  <a:srgbClr val="CAD6DE"/>
                </a:solidFill>
                <a:latin typeface="Unbounded"/>
                <a:ea typeface="Unbounded"/>
                <a:cs typeface="Unbounded"/>
                <a:sym typeface="Unbounded"/>
              </a:rPr>
              <a:t>Preventive Maintenance Impact</a:t>
            </a:r>
            <a:endParaRPr sz="1850" b="0" i="0" u="none" strike="noStrike" cap="none"/>
          </a:p>
        </p:txBody>
      </p:sp>
      <p:sp>
        <p:nvSpPr>
          <p:cNvPr id="655" name="Google Shape;655;p75"/>
          <p:cNvSpPr/>
          <p:nvPr/>
        </p:nvSpPr>
        <p:spPr>
          <a:xfrm>
            <a:off x="7620595" y="4639508"/>
            <a:ext cx="6093381" cy="651748"/>
          </a:xfrm>
          <a:prstGeom prst="rect">
            <a:avLst/>
          </a:prstGeom>
          <a:noFill/>
          <a:ln>
            <a:noFill/>
          </a:ln>
        </p:spPr>
        <p:txBody>
          <a:bodyPr spcFirstLastPara="1" wrap="square" lIns="0" tIns="0" rIns="0" bIns="0" anchor="t" anchorCtr="0">
            <a:noAutofit/>
          </a:bodyPr>
          <a:lstStyle/>
          <a:p>
            <a:pPr marL="0" marR="0" lvl="0" indent="0" algn="l" rtl="0">
              <a:lnSpc>
                <a:spcPct val="159375"/>
              </a:lnSpc>
              <a:spcBef>
                <a:spcPts val="0"/>
              </a:spcBef>
              <a:spcAft>
                <a:spcPts val="0"/>
              </a:spcAft>
              <a:buClr>
                <a:srgbClr val="CAD6DE"/>
              </a:buClr>
              <a:buSzPts val="1600"/>
              <a:buFont typeface="Cabin"/>
              <a:buNone/>
            </a:pPr>
            <a:r>
              <a:rPr lang="en-US" sz="1600" b="0" i="0" u="none" strike="noStrike" cap="none">
                <a:solidFill>
                  <a:srgbClr val="CAD6DE"/>
                </a:solidFill>
                <a:latin typeface="Cabin"/>
                <a:ea typeface="Cabin"/>
                <a:cs typeface="Cabin"/>
                <a:sym typeface="Cabin"/>
              </a:rPr>
              <a:t>Early anomaly detection enables proactive alerts for appliance maintenance and grid troubleshooting, enhancing system reliability.</a:t>
            </a:r>
            <a:endParaRPr sz="1600" b="0" i="0" u="none" strike="noStrike" cap="none"/>
          </a:p>
        </p:txBody>
      </p:sp>
      <p:sp>
        <p:nvSpPr>
          <p:cNvPr id="656" name="Google Shape;656;p75"/>
          <p:cNvSpPr/>
          <p:nvPr/>
        </p:nvSpPr>
        <p:spPr>
          <a:xfrm>
            <a:off x="712827" y="5698450"/>
            <a:ext cx="6500574" cy="1806535"/>
          </a:xfrm>
          <a:prstGeom prst="roundRect">
            <a:avLst>
              <a:gd name="adj" fmla="val 1691"/>
            </a:avLst>
          </a:prstGeom>
          <a:solidFill>
            <a:srgbClr val="304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75"/>
          <p:cNvSpPr/>
          <p:nvPr/>
        </p:nvSpPr>
        <p:spPr>
          <a:xfrm>
            <a:off x="916424" y="5902047"/>
            <a:ext cx="3946446" cy="299561"/>
          </a:xfrm>
          <a:prstGeom prst="rect">
            <a:avLst/>
          </a:prstGeom>
          <a:noFill/>
          <a:ln>
            <a:noFill/>
          </a:ln>
        </p:spPr>
        <p:txBody>
          <a:bodyPr spcFirstLastPara="1" wrap="square" lIns="0" tIns="0" rIns="0" bIns="0" anchor="t" anchorCtr="0">
            <a:noAutofit/>
          </a:bodyPr>
          <a:lstStyle/>
          <a:p>
            <a:pPr marL="0" marR="0" lvl="0" indent="0" algn="l" rtl="0">
              <a:lnSpc>
                <a:spcPct val="127027"/>
              </a:lnSpc>
              <a:spcBef>
                <a:spcPts val="0"/>
              </a:spcBef>
              <a:spcAft>
                <a:spcPts val="0"/>
              </a:spcAft>
              <a:buClr>
                <a:srgbClr val="CAD6DE"/>
              </a:buClr>
              <a:buSzPts val="1850"/>
              <a:buFont typeface="Unbounded"/>
              <a:buNone/>
            </a:pPr>
            <a:r>
              <a:rPr lang="en-US" sz="1850" b="0" i="0" u="none" strike="noStrike" cap="none">
                <a:solidFill>
                  <a:srgbClr val="CAD6DE"/>
                </a:solidFill>
                <a:latin typeface="Unbounded"/>
                <a:ea typeface="Unbounded"/>
                <a:cs typeface="Unbounded"/>
                <a:sym typeface="Unbounded"/>
              </a:rPr>
              <a:t>Energy Supply Optimization</a:t>
            </a:r>
            <a:endParaRPr sz="1850" b="0" i="0" u="none" strike="noStrike" cap="none"/>
          </a:p>
        </p:txBody>
      </p:sp>
      <p:sp>
        <p:nvSpPr>
          <p:cNvPr id="658" name="Google Shape;658;p75"/>
          <p:cNvSpPr/>
          <p:nvPr/>
        </p:nvSpPr>
        <p:spPr>
          <a:xfrm>
            <a:off x="916424" y="6323767"/>
            <a:ext cx="6093381" cy="651748"/>
          </a:xfrm>
          <a:prstGeom prst="rect">
            <a:avLst/>
          </a:prstGeom>
          <a:noFill/>
          <a:ln>
            <a:noFill/>
          </a:ln>
        </p:spPr>
        <p:txBody>
          <a:bodyPr spcFirstLastPara="1" wrap="square" lIns="0" tIns="0" rIns="0" bIns="0" anchor="t" anchorCtr="0">
            <a:noAutofit/>
          </a:bodyPr>
          <a:lstStyle/>
          <a:p>
            <a:pPr marL="0" marR="0" lvl="0" indent="0" algn="l" rtl="0">
              <a:lnSpc>
                <a:spcPct val="159375"/>
              </a:lnSpc>
              <a:spcBef>
                <a:spcPts val="0"/>
              </a:spcBef>
              <a:spcAft>
                <a:spcPts val="0"/>
              </a:spcAft>
              <a:buClr>
                <a:srgbClr val="CAD6DE"/>
              </a:buClr>
              <a:buSzPts val="1600"/>
              <a:buFont typeface="Cabin"/>
              <a:buNone/>
            </a:pPr>
            <a:r>
              <a:rPr lang="en-US" sz="1600" b="0" i="0" u="none" strike="noStrike" cap="none">
                <a:solidFill>
                  <a:srgbClr val="CAD6DE"/>
                </a:solidFill>
                <a:latin typeface="Cabin"/>
                <a:ea typeface="Cabin"/>
                <a:cs typeface="Cabin"/>
                <a:sym typeface="Cabin"/>
              </a:rPr>
              <a:t>Detecting and addressing anomalies ensures a more reliable energy supply and reduces wastage through systematic monitoring.</a:t>
            </a:r>
            <a:endParaRPr sz="1600" b="0" i="0" u="none" strike="noStrike" cap="none"/>
          </a:p>
        </p:txBody>
      </p:sp>
      <p:sp>
        <p:nvSpPr>
          <p:cNvPr id="659" name="Google Shape;659;p75"/>
          <p:cNvSpPr/>
          <p:nvPr/>
        </p:nvSpPr>
        <p:spPr>
          <a:xfrm>
            <a:off x="7416998" y="5698450"/>
            <a:ext cx="6500574" cy="1806535"/>
          </a:xfrm>
          <a:prstGeom prst="roundRect">
            <a:avLst>
              <a:gd name="adj" fmla="val 1691"/>
            </a:avLst>
          </a:prstGeom>
          <a:solidFill>
            <a:srgbClr val="304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75"/>
          <p:cNvSpPr/>
          <p:nvPr/>
        </p:nvSpPr>
        <p:spPr>
          <a:xfrm>
            <a:off x="7620595" y="5902047"/>
            <a:ext cx="2963108" cy="299561"/>
          </a:xfrm>
          <a:prstGeom prst="rect">
            <a:avLst/>
          </a:prstGeom>
          <a:noFill/>
          <a:ln>
            <a:noFill/>
          </a:ln>
        </p:spPr>
        <p:txBody>
          <a:bodyPr spcFirstLastPara="1" wrap="square" lIns="0" tIns="0" rIns="0" bIns="0" anchor="t" anchorCtr="0">
            <a:noAutofit/>
          </a:bodyPr>
          <a:lstStyle/>
          <a:p>
            <a:pPr marL="0" marR="0" lvl="0" indent="0" algn="l" rtl="0">
              <a:lnSpc>
                <a:spcPct val="127027"/>
              </a:lnSpc>
              <a:spcBef>
                <a:spcPts val="0"/>
              </a:spcBef>
              <a:spcAft>
                <a:spcPts val="0"/>
              </a:spcAft>
              <a:buClr>
                <a:srgbClr val="CAD6DE"/>
              </a:buClr>
              <a:buSzPts val="1850"/>
              <a:buFont typeface="Unbounded"/>
              <a:buNone/>
            </a:pPr>
            <a:r>
              <a:rPr lang="en-US" sz="1850" b="0" i="0" u="none" strike="noStrike" cap="none">
                <a:solidFill>
                  <a:srgbClr val="CAD6DE"/>
                </a:solidFill>
                <a:latin typeface="Unbounded"/>
                <a:ea typeface="Unbounded"/>
                <a:cs typeface="Unbounded"/>
                <a:sym typeface="Unbounded"/>
              </a:rPr>
              <a:t>Real-time Monitoring</a:t>
            </a:r>
            <a:endParaRPr sz="1850" b="0" i="0" u="none" strike="noStrike" cap="none"/>
          </a:p>
        </p:txBody>
      </p:sp>
      <p:sp>
        <p:nvSpPr>
          <p:cNvPr id="661" name="Google Shape;661;p75"/>
          <p:cNvSpPr/>
          <p:nvPr/>
        </p:nvSpPr>
        <p:spPr>
          <a:xfrm>
            <a:off x="7620595" y="6323767"/>
            <a:ext cx="6093381" cy="977622"/>
          </a:xfrm>
          <a:prstGeom prst="rect">
            <a:avLst/>
          </a:prstGeom>
          <a:noFill/>
          <a:ln>
            <a:noFill/>
          </a:ln>
        </p:spPr>
        <p:txBody>
          <a:bodyPr spcFirstLastPara="1" wrap="square" lIns="0" tIns="0" rIns="0" bIns="0" anchor="t" anchorCtr="0">
            <a:noAutofit/>
          </a:bodyPr>
          <a:lstStyle/>
          <a:p>
            <a:pPr marL="0" marR="0" lvl="0" indent="0" algn="l" rtl="0">
              <a:lnSpc>
                <a:spcPct val="159375"/>
              </a:lnSpc>
              <a:spcBef>
                <a:spcPts val="0"/>
              </a:spcBef>
              <a:spcAft>
                <a:spcPts val="0"/>
              </a:spcAft>
              <a:buClr>
                <a:srgbClr val="CAD6DE"/>
              </a:buClr>
              <a:buSzPts val="1600"/>
              <a:buFont typeface="Cabin"/>
              <a:buNone/>
            </a:pPr>
            <a:r>
              <a:rPr lang="en-US" sz="1600" b="0" i="0" u="none" strike="noStrike" cap="none">
                <a:solidFill>
                  <a:srgbClr val="CAD6DE"/>
                </a:solidFill>
                <a:latin typeface="Cabin"/>
                <a:ea typeface="Cabin"/>
                <a:cs typeface="Cabin"/>
                <a:sym typeface="Cabin"/>
              </a:rPr>
              <a:t>Integration of anomaly detection methods into real-time monitoring systems enables ongoing diagnostics and immediate response capabilities.</a:t>
            </a:r>
            <a:endParaRPr sz="1600" b="0" i="0" u="none" strike="noStrike" cap="none"/>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66"/>
        <p:cNvGrpSpPr/>
        <p:nvPr/>
      </p:nvGrpSpPr>
      <p:grpSpPr>
        <a:xfrm>
          <a:off x="0" y="0"/>
          <a:ext cx="0" cy="0"/>
          <a:chOff x="0" y="0"/>
          <a:chExt cx="0" cy="0"/>
        </a:xfrm>
      </p:grpSpPr>
      <p:sp>
        <p:nvSpPr>
          <p:cNvPr id="667" name="Google Shape;667;p76"/>
          <p:cNvSpPr/>
          <p:nvPr/>
        </p:nvSpPr>
        <p:spPr>
          <a:xfrm>
            <a:off x="670674" y="952150"/>
            <a:ext cx="13289100" cy="563400"/>
          </a:xfrm>
          <a:prstGeom prst="rect">
            <a:avLst/>
          </a:prstGeom>
          <a:noFill/>
          <a:ln>
            <a:noFill/>
          </a:ln>
        </p:spPr>
        <p:txBody>
          <a:bodyPr spcFirstLastPara="1" wrap="square" lIns="0" tIns="0" rIns="0" bIns="0" anchor="t" anchorCtr="0">
            <a:noAutofit/>
          </a:bodyPr>
          <a:lstStyle/>
          <a:p>
            <a:pPr marL="0" marR="0" lvl="0" indent="0" algn="l" rtl="0">
              <a:lnSpc>
                <a:spcPct val="123943"/>
              </a:lnSpc>
              <a:spcBef>
                <a:spcPts val="0"/>
              </a:spcBef>
              <a:spcAft>
                <a:spcPts val="0"/>
              </a:spcAft>
              <a:buClr>
                <a:srgbClr val="FFFFFF"/>
              </a:buClr>
              <a:buSzPts val="3550"/>
              <a:buFont typeface="Unbounded"/>
              <a:buNone/>
            </a:pPr>
            <a:r>
              <a:rPr lang="en-US" sz="3550" b="0" i="0" u="none" strike="noStrike" cap="none">
                <a:solidFill>
                  <a:srgbClr val="FFFFFF"/>
                </a:solidFill>
                <a:latin typeface="Unbounded"/>
                <a:ea typeface="Unbounded"/>
                <a:cs typeface="Unbounded"/>
                <a:sym typeface="Unbounded"/>
              </a:rPr>
              <a:t>Environmental Impact Case Study: France</a:t>
            </a:r>
            <a:endParaRPr sz="3550" b="0" i="0" u="none" strike="noStrike" cap="none"/>
          </a:p>
        </p:txBody>
      </p:sp>
      <p:sp>
        <p:nvSpPr>
          <p:cNvPr id="668" name="Google Shape;668;p76"/>
          <p:cNvSpPr/>
          <p:nvPr/>
        </p:nvSpPr>
        <p:spPr>
          <a:xfrm>
            <a:off x="670679" y="1898928"/>
            <a:ext cx="13289042" cy="306705"/>
          </a:xfrm>
          <a:prstGeom prst="rect">
            <a:avLst/>
          </a:prstGeom>
          <a:noFill/>
          <a:ln>
            <a:noFill/>
          </a:ln>
        </p:spPr>
        <p:txBody>
          <a:bodyPr spcFirstLastPara="1" wrap="square" lIns="0" tIns="0" rIns="0" bIns="0" anchor="t" anchorCtr="0">
            <a:noAutofit/>
          </a:bodyPr>
          <a:lstStyle/>
          <a:p>
            <a:pPr marL="0" marR="0" lvl="0" indent="0" algn="l" rtl="0">
              <a:lnSpc>
                <a:spcPct val="160000"/>
              </a:lnSpc>
              <a:spcBef>
                <a:spcPts val="0"/>
              </a:spcBef>
              <a:spcAft>
                <a:spcPts val="0"/>
              </a:spcAft>
              <a:buClr>
                <a:srgbClr val="CAD6DE"/>
              </a:buClr>
              <a:buSzPts val="1500"/>
              <a:buFont typeface="Cabin"/>
              <a:buNone/>
            </a:pPr>
            <a:r>
              <a:rPr lang="en-US" sz="1500" b="0" i="0" u="none" strike="noStrike" cap="none">
                <a:solidFill>
                  <a:srgbClr val="CAD6DE"/>
                </a:solidFill>
                <a:latin typeface="Cabin"/>
                <a:ea typeface="Cabin"/>
                <a:cs typeface="Cabin"/>
                <a:sym typeface="Cabin"/>
              </a:rPr>
              <a:t>Analysis of France's progress in reducing carbon footprint and optimizing energy systems through strategic implementations.</a:t>
            </a:r>
            <a:endParaRPr sz="1500" b="0" i="0" u="none" strike="noStrike" cap="none"/>
          </a:p>
        </p:txBody>
      </p:sp>
      <p:sp>
        <p:nvSpPr>
          <p:cNvPr id="669" name="Google Shape;669;p76"/>
          <p:cNvSpPr/>
          <p:nvPr/>
        </p:nvSpPr>
        <p:spPr>
          <a:xfrm>
            <a:off x="7303770" y="2421136"/>
            <a:ext cx="22860" cy="4856321"/>
          </a:xfrm>
          <a:prstGeom prst="roundRect">
            <a:avLst>
              <a:gd name="adj" fmla="val 125748"/>
            </a:avLst>
          </a:prstGeom>
          <a:solidFill>
            <a:srgbClr val="4960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76"/>
          <p:cNvSpPr/>
          <p:nvPr/>
        </p:nvSpPr>
        <p:spPr>
          <a:xfrm>
            <a:off x="6451818" y="2840712"/>
            <a:ext cx="670679" cy="22860"/>
          </a:xfrm>
          <a:prstGeom prst="roundRect">
            <a:avLst>
              <a:gd name="adj" fmla="val 125748"/>
            </a:avLst>
          </a:prstGeom>
          <a:solidFill>
            <a:srgbClr val="4960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76"/>
          <p:cNvSpPr/>
          <p:nvPr/>
        </p:nvSpPr>
        <p:spPr>
          <a:xfrm>
            <a:off x="7099637" y="2636639"/>
            <a:ext cx="431125" cy="431125"/>
          </a:xfrm>
          <a:prstGeom prst="roundRect">
            <a:avLst>
              <a:gd name="adj" fmla="val 6668"/>
            </a:avLst>
          </a:prstGeom>
          <a:solidFill>
            <a:srgbClr val="304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76"/>
          <p:cNvSpPr/>
          <p:nvPr/>
        </p:nvSpPr>
        <p:spPr>
          <a:xfrm>
            <a:off x="7251442" y="2716887"/>
            <a:ext cx="127516" cy="27051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CAD6DE"/>
              </a:buClr>
              <a:buSzPts val="2100"/>
              <a:buFont typeface="Unbounded"/>
              <a:buNone/>
            </a:pPr>
            <a:r>
              <a:rPr lang="en-US" sz="2100" b="0" i="0" u="none" strike="noStrike" cap="none">
                <a:solidFill>
                  <a:srgbClr val="CAD6DE"/>
                </a:solidFill>
                <a:latin typeface="Unbounded"/>
                <a:ea typeface="Unbounded"/>
                <a:cs typeface="Unbounded"/>
                <a:sym typeface="Unbounded"/>
              </a:rPr>
              <a:t>1</a:t>
            </a:r>
            <a:endParaRPr sz="2100" b="0" i="0" u="none" strike="noStrike" cap="none"/>
          </a:p>
        </p:txBody>
      </p:sp>
      <p:sp>
        <p:nvSpPr>
          <p:cNvPr id="673" name="Google Shape;673;p76"/>
          <p:cNvSpPr/>
          <p:nvPr/>
        </p:nvSpPr>
        <p:spPr>
          <a:xfrm>
            <a:off x="1396008" y="2612708"/>
            <a:ext cx="4865251" cy="281821"/>
          </a:xfrm>
          <a:prstGeom prst="rect">
            <a:avLst/>
          </a:prstGeom>
          <a:noFill/>
          <a:ln>
            <a:noFill/>
          </a:ln>
        </p:spPr>
        <p:txBody>
          <a:bodyPr spcFirstLastPara="1" wrap="square" lIns="0" tIns="0" rIns="0" bIns="0" anchor="t" anchorCtr="0">
            <a:noAutofit/>
          </a:bodyPr>
          <a:lstStyle/>
          <a:p>
            <a:pPr marL="0" marR="0" lvl="0" indent="0" algn="r" rtl="0">
              <a:lnSpc>
                <a:spcPct val="125714"/>
              </a:lnSpc>
              <a:spcBef>
                <a:spcPts val="0"/>
              </a:spcBef>
              <a:spcAft>
                <a:spcPts val="0"/>
              </a:spcAft>
              <a:buClr>
                <a:srgbClr val="CAD6DE"/>
              </a:buClr>
              <a:buSzPts val="1750"/>
              <a:buFont typeface="Unbounded"/>
              <a:buNone/>
            </a:pPr>
            <a:r>
              <a:rPr lang="en-US" sz="1750" b="0" i="0" u="none" strike="noStrike" cap="none">
                <a:solidFill>
                  <a:srgbClr val="CAD6DE"/>
                </a:solidFill>
                <a:latin typeface="Unbounded"/>
                <a:ea typeface="Unbounded"/>
                <a:cs typeface="Unbounded"/>
                <a:sym typeface="Unbounded"/>
              </a:rPr>
              <a:t>Initial Carbon Footprint Assessment</a:t>
            </a:r>
            <a:endParaRPr sz="1750" b="0" i="0" u="none" strike="noStrike" cap="none"/>
          </a:p>
        </p:txBody>
      </p:sp>
      <p:sp>
        <p:nvSpPr>
          <p:cNvPr id="674" name="Google Shape;674;p76"/>
          <p:cNvSpPr/>
          <p:nvPr/>
        </p:nvSpPr>
        <p:spPr>
          <a:xfrm>
            <a:off x="670679" y="3009424"/>
            <a:ext cx="5590580" cy="920115"/>
          </a:xfrm>
          <a:prstGeom prst="rect">
            <a:avLst/>
          </a:prstGeom>
          <a:noFill/>
          <a:ln>
            <a:noFill/>
          </a:ln>
        </p:spPr>
        <p:txBody>
          <a:bodyPr spcFirstLastPara="1" wrap="square" lIns="0" tIns="0" rIns="0" bIns="0" anchor="t" anchorCtr="0">
            <a:noAutofit/>
          </a:bodyPr>
          <a:lstStyle/>
          <a:p>
            <a:pPr marL="0" marR="0" lvl="0" indent="0" algn="r" rtl="0">
              <a:lnSpc>
                <a:spcPct val="160000"/>
              </a:lnSpc>
              <a:spcBef>
                <a:spcPts val="0"/>
              </a:spcBef>
              <a:spcAft>
                <a:spcPts val="0"/>
              </a:spcAft>
              <a:buClr>
                <a:srgbClr val="CAD6DE"/>
              </a:buClr>
              <a:buSzPts val="1500"/>
              <a:buFont typeface="Cabin"/>
              <a:buNone/>
            </a:pPr>
            <a:r>
              <a:rPr lang="en-US" sz="1500" b="0" i="0" u="none" strike="noStrike" cap="none">
                <a:solidFill>
                  <a:srgbClr val="CAD6DE"/>
                </a:solidFill>
                <a:latin typeface="Cabin"/>
                <a:ea typeface="Cabin"/>
                <a:cs typeface="Cabin"/>
                <a:sym typeface="Cabin"/>
              </a:rPr>
              <a:t>France's distinctive low-carbon advantage: • Nuclear generation (70-75%, near-zero emissions) • Renewable sources (19%, mainly hydroelectric) • Carbon intensity of 57g CO2/kWh vs EU's 275g</a:t>
            </a:r>
            <a:endParaRPr sz="1500" b="0" i="0" u="none" strike="noStrike" cap="none"/>
          </a:p>
        </p:txBody>
      </p:sp>
      <p:sp>
        <p:nvSpPr>
          <p:cNvPr id="675" name="Google Shape;675;p76"/>
          <p:cNvSpPr/>
          <p:nvPr/>
        </p:nvSpPr>
        <p:spPr>
          <a:xfrm>
            <a:off x="7507903" y="3798808"/>
            <a:ext cx="670679" cy="22860"/>
          </a:xfrm>
          <a:prstGeom prst="roundRect">
            <a:avLst>
              <a:gd name="adj" fmla="val 125748"/>
            </a:avLst>
          </a:prstGeom>
          <a:solidFill>
            <a:srgbClr val="4960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76"/>
          <p:cNvSpPr/>
          <p:nvPr/>
        </p:nvSpPr>
        <p:spPr>
          <a:xfrm>
            <a:off x="7099637" y="3594735"/>
            <a:ext cx="431125" cy="431125"/>
          </a:xfrm>
          <a:prstGeom prst="roundRect">
            <a:avLst>
              <a:gd name="adj" fmla="val 6668"/>
            </a:avLst>
          </a:prstGeom>
          <a:solidFill>
            <a:srgbClr val="304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76"/>
          <p:cNvSpPr/>
          <p:nvPr/>
        </p:nvSpPr>
        <p:spPr>
          <a:xfrm>
            <a:off x="7208460" y="3674983"/>
            <a:ext cx="213479" cy="27051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CAD6DE"/>
              </a:buClr>
              <a:buSzPts val="2100"/>
              <a:buFont typeface="Unbounded"/>
              <a:buNone/>
            </a:pPr>
            <a:r>
              <a:rPr lang="en-US" sz="2100" b="0" i="0" u="none" strike="noStrike" cap="none">
                <a:solidFill>
                  <a:srgbClr val="CAD6DE"/>
                </a:solidFill>
                <a:latin typeface="Unbounded"/>
                <a:ea typeface="Unbounded"/>
                <a:cs typeface="Unbounded"/>
                <a:sym typeface="Unbounded"/>
              </a:rPr>
              <a:t>2</a:t>
            </a:r>
            <a:endParaRPr sz="2100" b="0" i="0" u="none" strike="noStrike" cap="none"/>
          </a:p>
        </p:txBody>
      </p:sp>
      <p:sp>
        <p:nvSpPr>
          <p:cNvPr id="678" name="Google Shape;678;p76"/>
          <p:cNvSpPr/>
          <p:nvPr/>
        </p:nvSpPr>
        <p:spPr>
          <a:xfrm>
            <a:off x="8369141" y="3570803"/>
            <a:ext cx="4615934" cy="281821"/>
          </a:xfrm>
          <a:prstGeom prst="rect">
            <a:avLst/>
          </a:prstGeom>
          <a:noFill/>
          <a:ln>
            <a:noFill/>
          </a:ln>
        </p:spPr>
        <p:txBody>
          <a:bodyPr spcFirstLastPara="1" wrap="square" lIns="0" tIns="0" rIns="0" bIns="0" anchor="t" anchorCtr="0">
            <a:noAutofit/>
          </a:bodyPr>
          <a:lstStyle/>
          <a:p>
            <a:pPr marL="0" marR="0" lvl="0" indent="0" algn="l" rtl="0">
              <a:lnSpc>
                <a:spcPct val="125714"/>
              </a:lnSpc>
              <a:spcBef>
                <a:spcPts val="0"/>
              </a:spcBef>
              <a:spcAft>
                <a:spcPts val="0"/>
              </a:spcAft>
              <a:buClr>
                <a:srgbClr val="CAD6DE"/>
              </a:buClr>
              <a:buSzPts val="1750"/>
              <a:buFont typeface="Unbounded"/>
              <a:buNone/>
            </a:pPr>
            <a:r>
              <a:rPr lang="en-US" sz="1750" b="0" i="0" u="none" strike="noStrike" cap="none">
                <a:solidFill>
                  <a:srgbClr val="CAD6DE"/>
                </a:solidFill>
                <a:latin typeface="Unbounded"/>
                <a:ea typeface="Unbounded"/>
                <a:cs typeface="Unbounded"/>
                <a:sym typeface="Unbounded"/>
              </a:rPr>
              <a:t>System Efficiency Implementation</a:t>
            </a:r>
            <a:endParaRPr sz="1750" b="0" i="0" u="none" strike="noStrike" cap="none"/>
          </a:p>
        </p:txBody>
      </p:sp>
      <p:sp>
        <p:nvSpPr>
          <p:cNvPr id="679" name="Google Shape;679;p76"/>
          <p:cNvSpPr/>
          <p:nvPr/>
        </p:nvSpPr>
        <p:spPr>
          <a:xfrm>
            <a:off x="8369141" y="3967520"/>
            <a:ext cx="5590580" cy="920115"/>
          </a:xfrm>
          <a:prstGeom prst="rect">
            <a:avLst/>
          </a:prstGeom>
          <a:noFill/>
          <a:ln>
            <a:noFill/>
          </a:ln>
        </p:spPr>
        <p:txBody>
          <a:bodyPr spcFirstLastPara="1" wrap="square" lIns="0" tIns="0" rIns="0" bIns="0" anchor="t" anchorCtr="0">
            <a:noAutofit/>
          </a:bodyPr>
          <a:lstStyle/>
          <a:p>
            <a:pPr marL="0" marR="0" lvl="0" indent="0" algn="l" rtl="0">
              <a:lnSpc>
                <a:spcPct val="160000"/>
              </a:lnSpc>
              <a:spcBef>
                <a:spcPts val="0"/>
              </a:spcBef>
              <a:spcAft>
                <a:spcPts val="0"/>
              </a:spcAft>
              <a:buClr>
                <a:srgbClr val="CAD6DE"/>
              </a:buClr>
              <a:buSzPts val="1500"/>
              <a:buFont typeface="Cabin"/>
              <a:buNone/>
            </a:pPr>
            <a:r>
              <a:rPr lang="en-US" sz="1500" b="0" i="0" u="none" strike="noStrike" cap="none">
                <a:solidFill>
                  <a:srgbClr val="CAD6DE"/>
                </a:solidFill>
                <a:latin typeface="Cabin"/>
                <a:ea typeface="Cabin"/>
                <a:cs typeface="Cabin"/>
                <a:sym typeface="Cabin"/>
              </a:rPr>
              <a:t>Key infrastructure improvements: • 67.38% improvement in voltage stability • 22.86% reduction in peak demand • Enhanced grid reliability and performance</a:t>
            </a:r>
            <a:endParaRPr sz="1500" b="0" i="0" u="none" strike="noStrike" cap="none"/>
          </a:p>
        </p:txBody>
      </p:sp>
      <p:sp>
        <p:nvSpPr>
          <p:cNvPr id="680" name="Google Shape;680;p76"/>
          <p:cNvSpPr/>
          <p:nvPr/>
        </p:nvSpPr>
        <p:spPr>
          <a:xfrm>
            <a:off x="6451818" y="4744522"/>
            <a:ext cx="670679" cy="22860"/>
          </a:xfrm>
          <a:prstGeom prst="roundRect">
            <a:avLst>
              <a:gd name="adj" fmla="val 125748"/>
            </a:avLst>
          </a:prstGeom>
          <a:solidFill>
            <a:srgbClr val="4960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76"/>
          <p:cNvSpPr/>
          <p:nvPr/>
        </p:nvSpPr>
        <p:spPr>
          <a:xfrm>
            <a:off x="7099637" y="4540448"/>
            <a:ext cx="431125" cy="431125"/>
          </a:xfrm>
          <a:prstGeom prst="roundRect">
            <a:avLst>
              <a:gd name="adj" fmla="val 6668"/>
            </a:avLst>
          </a:prstGeom>
          <a:solidFill>
            <a:srgbClr val="304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76"/>
          <p:cNvSpPr/>
          <p:nvPr/>
        </p:nvSpPr>
        <p:spPr>
          <a:xfrm>
            <a:off x="7206436" y="4620697"/>
            <a:ext cx="217527" cy="27051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CAD6DE"/>
              </a:buClr>
              <a:buSzPts val="2100"/>
              <a:buFont typeface="Unbounded"/>
              <a:buNone/>
            </a:pPr>
            <a:r>
              <a:rPr lang="en-US" sz="2100" b="0" i="0" u="none" strike="noStrike" cap="none">
                <a:solidFill>
                  <a:srgbClr val="CAD6DE"/>
                </a:solidFill>
                <a:latin typeface="Unbounded"/>
                <a:ea typeface="Unbounded"/>
                <a:cs typeface="Unbounded"/>
                <a:sym typeface="Unbounded"/>
              </a:rPr>
              <a:t>3</a:t>
            </a:r>
            <a:endParaRPr sz="2100" b="0" i="0" u="none" strike="noStrike" cap="none"/>
          </a:p>
        </p:txBody>
      </p:sp>
      <p:sp>
        <p:nvSpPr>
          <p:cNvPr id="683" name="Google Shape;683;p76"/>
          <p:cNvSpPr/>
          <p:nvPr/>
        </p:nvSpPr>
        <p:spPr>
          <a:xfrm>
            <a:off x="1950958" y="4516517"/>
            <a:ext cx="4310301" cy="281821"/>
          </a:xfrm>
          <a:prstGeom prst="rect">
            <a:avLst/>
          </a:prstGeom>
          <a:noFill/>
          <a:ln>
            <a:noFill/>
          </a:ln>
        </p:spPr>
        <p:txBody>
          <a:bodyPr spcFirstLastPara="1" wrap="square" lIns="0" tIns="0" rIns="0" bIns="0" anchor="t" anchorCtr="0">
            <a:noAutofit/>
          </a:bodyPr>
          <a:lstStyle/>
          <a:p>
            <a:pPr marL="0" marR="0" lvl="0" indent="0" algn="r" rtl="0">
              <a:lnSpc>
                <a:spcPct val="125714"/>
              </a:lnSpc>
              <a:spcBef>
                <a:spcPts val="0"/>
              </a:spcBef>
              <a:spcAft>
                <a:spcPts val="0"/>
              </a:spcAft>
              <a:buClr>
                <a:srgbClr val="CAD6DE"/>
              </a:buClr>
              <a:buSzPts val="1750"/>
              <a:buFont typeface="Unbounded"/>
              <a:buNone/>
            </a:pPr>
            <a:r>
              <a:rPr lang="en-US" sz="1750" b="0" i="0" u="none" strike="noStrike" cap="none">
                <a:solidFill>
                  <a:srgbClr val="CAD6DE"/>
                </a:solidFill>
                <a:latin typeface="Unbounded"/>
                <a:ea typeface="Unbounded"/>
                <a:cs typeface="Unbounded"/>
                <a:sym typeface="Unbounded"/>
              </a:rPr>
              <a:t>Emissions Management Results</a:t>
            </a:r>
            <a:endParaRPr sz="1750" b="0" i="0" u="none" strike="noStrike" cap="none"/>
          </a:p>
        </p:txBody>
      </p:sp>
      <p:sp>
        <p:nvSpPr>
          <p:cNvPr id="684" name="Google Shape;684;p76"/>
          <p:cNvSpPr/>
          <p:nvPr/>
        </p:nvSpPr>
        <p:spPr>
          <a:xfrm>
            <a:off x="670679" y="4913233"/>
            <a:ext cx="5590580" cy="920115"/>
          </a:xfrm>
          <a:prstGeom prst="rect">
            <a:avLst/>
          </a:prstGeom>
          <a:noFill/>
          <a:ln>
            <a:noFill/>
          </a:ln>
        </p:spPr>
        <p:txBody>
          <a:bodyPr spcFirstLastPara="1" wrap="square" lIns="0" tIns="0" rIns="0" bIns="0" anchor="t" anchorCtr="0">
            <a:noAutofit/>
          </a:bodyPr>
          <a:lstStyle/>
          <a:p>
            <a:pPr marL="0" marR="0" lvl="0" indent="0" algn="r" rtl="0">
              <a:lnSpc>
                <a:spcPct val="160000"/>
              </a:lnSpc>
              <a:spcBef>
                <a:spcPts val="0"/>
              </a:spcBef>
              <a:spcAft>
                <a:spcPts val="0"/>
              </a:spcAft>
              <a:buClr>
                <a:srgbClr val="CAD6DE"/>
              </a:buClr>
              <a:buSzPts val="1500"/>
              <a:buFont typeface="Cabin"/>
              <a:buNone/>
            </a:pPr>
            <a:r>
              <a:rPr lang="en-US" sz="1500" b="0" i="0" u="none" strike="noStrike" cap="none">
                <a:solidFill>
                  <a:srgbClr val="CAD6DE"/>
                </a:solidFill>
                <a:latin typeface="Cabin"/>
                <a:ea typeface="Cabin"/>
                <a:cs typeface="Cabin"/>
                <a:sym typeface="Cabin"/>
              </a:rPr>
              <a:t>Direct environmental impact: • 10.99% emissions reduction through optimized timing • 31.07kg CO2 reduction per household/year • 0.30% increase in renewable energy utilization</a:t>
            </a:r>
            <a:endParaRPr sz="1500" b="0" i="0" u="none" strike="noStrike" cap="none"/>
          </a:p>
        </p:txBody>
      </p:sp>
      <p:sp>
        <p:nvSpPr>
          <p:cNvPr id="685" name="Google Shape;685;p76"/>
          <p:cNvSpPr/>
          <p:nvPr/>
        </p:nvSpPr>
        <p:spPr>
          <a:xfrm>
            <a:off x="7507903" y="5690354"/>
            <a:ext cx="670679" cy="22860"/>
          </a:xfrm>
          <a:prstGeom prst="roundRect">
            <a:avLst>
              <a:gd name="adj" fmla="val 125748"/>
            </a:avLst>
          </a:prstGeom>
          <a:solidFill>
            <a:srgbClr val="4960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76"/>
          <p:cNvSpPr/>
          <p:nvPr/>
        </p:nvSpPr>
        <p:spPr>
          <a:xfrm>
            <a:off x="7099637" y="5486281"/>
            <a:ext cx="431125" cy="431125"/>
          </a:xfrm>
          <a:prstGeom prst="roundRect">
            <a:avLst>
              <a:gd name="adj" fmla="val 6668"/>
            </a:avLst>
          </a:prstGeom>
          <a:solidFill>
            <a:srgbClr val="304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76"/>
          <p:cNvSpPr/>
          <p:nvPr/>
        </p:nvSpPr>
        <p:spPr>
          <a:xfrm>
            <a:off x="7206555" y="5566529"/>
            <a:ext cx="217289" cy="27051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CAD6DE"/>
              </a:buClr>
              <a:buSzPts val="2100"/>
              <a:buFont typeface="Unbounded"/>
              <a:buNone/>
            </a:pPr>
            <a:r>
              <a:rPr lang="en-US" sz="2100" b="0" i="0" u="none" strike="noStrike" cap="none">
                <a:solidFill>
                  <a:srgbClr val="CAD6DE"/>
                </a:solidFill>
                <a:latin typeface="Unbounded"/>
                <a:ea typeface="Unbounded"/>
                <a:cs typeface="Unbounded"/>
                <a:sym typeface="Unbounded"/>
              </a:rPr>
              <a:t>4</a:t>
            </a:r>
            <a:endParaRPr sz="2100" b="0" i="0" u="none" strike="noStrike" cap="none"/>
          </a:p>
        </p:txBody>
      </p:sp>
      <p:sp>
        <p:nvSpPr>
          <p:cNvPr id="688" name="Google Shape;688;p76"/>
          <p:cNvSpPr/>
          <p:nvPr/>
        </p:nvSpPr>
        <p:spPr>
          <a:xfrm>
            <a:off x="8369140" y="5462349"/>
            <a:ext cx="7447181" cy="281821"/>
          </a:xfrm>
          <a:prstGeom prst="rect">
            <a:avLst/>
          </a:prstGeom>
          <a:noFill/>
          <a:ln>
            <a:noFill/>
          </a:ln>
        </p:spPr>
        <p:txBody>
          <a:bodyPr spcFirstLastPara="1" wrap="square" lIns="0" tIns="0" rIns="0" bIns="0" anchor="t" anchorCtr="0">
            <a:noAutofit/>
          </a:bodyPr>
          <a:lstStyle/>
          <a:p>
            <a:pPr marL="0" marR="0" lvl="0" indent="0" algn="l" rtl="0">
              <a:lnSpc>
                <a:spcPct val="125714"/>
              </a:lnSpc>
              <a:spcBef>
                <a:spcPts val="0"/>
              </a:spcBef>
              <a:spcAft>
                <a:spcPts val="0"/>
              </a:spcAft>
              <a:buClr>
                <a:srgbClr val="CAD6DE"/>
              </a:buClr>
              <a:buSzPts val="1750"/>
              <a:buFont typeface="Unbounded"/>
              <a:buNone/>
            </a:pPr>
            <a:r>
              <a:rPr lang="en-US" sz="1750" b="0" i="0" u="none" strike="noStrike" cap="none" dirty="0" err="1">
                <a:solidFill>
                  <a:srgbClr val="CAD6DE"/>
                </a:solidFill>
                <a:latin typeface="Unbounded"/>
                <a:ea typeface="Unbounded"/>
                <a:cs typeface="Unbounded"/>
                <a:sym typeface="Unbounded"/>
              </a:rPr>
              <a:t>EcoWatt</a:t>
            </a:r>
            <a:r>
              <a:rPr lang="en-US" sz="1750" b="0" i="0" u="none" strike="noStrike" cap="none" dirty="0">
                <a:solidFill>
                  <a:srgbClr val="CAD6DE"/>
                </a:solidFill>
                <a:latin typeface="Unbounded"/>
                <a:ea typeface="Unbounded"/>
                <a:cs typeface="Unbounded"/>
                <a:sym typeface="Unbounded"/>
              </a:rPr>
              <a:t> Integration Achievement</a:t>
            </a:r>
            <a:endParaRPr sz="1750" b="0" i="0" u="none" strike="noStrike" cap="none"/>
          </a:p>
        </p:txBody>
      </p:sp>
      <p:sp>
        <p:nvSpPr>
          <p:cNvPr id="689" name="Google Shape;689;p76"/>
          <p:cNvSpPr/>
          <p:nvPr/>
        </p:nvSpPr>
        <p:spPr>
          <a:xfrm>
            <a:off x="8369141" y="5859066"/>
            <a:ext cx="5590580" cy="1226820"/>
          </a:xfrm>
          <a:prstGeom prst="rect">
            <a:avLst/>
          </a:prstGeom>
          <a:noFill/>
          <a:ln>
            <a:noFill/>
          </a:ln>
        </p:spPr>
        <p:txBody>
          <a:bodyPr spcFirstLastPara="1" wrap="square" lIns="0" tIns="0" rIns="0" bIns="0" anchor="t" anchorCtr="0">
            <a:noAutofit/>
          </a:bodyPr>
          <a:lstStyle/>
          <a:p>
            <a:pPr marL="0" marR="0" lvl="0" indent="0" algn="l" rtl="0">
              <a:lnSpc>
                <a:spcPct val="160000"/>
              </a:lnSpc>
              <a:spcBef>
                <a:spcPts val="0"/>
              </a:spcBef>
              <a:spcAft>
                <a:spcPts val="0"/>
              </a:spcAft>
              <a:buClr>
                <a:srgbClr val="CAD6DE"/>
              </a:buClr>
              <a:buSzPts val="1500"/>
              <a:buFont typeface="Cabin"/>
              <a:buNone/>
            </a:pPr>
            <a:r>
              <a:rPr lang="en-US" sz="1500" b="0" i="0" u="none" strike="noStrike" cap="none">
                <a:solidFill>
                  <a:srgbClr val="CAD6DE"/>
                </a:solidFill>
                <a:latin typeface="Cabin"/>
                <a:ea typeface="Cabin"/>
                <a:cs typeface="Cabin"/>
                <a:sym typeface="Cabin"/>
              </a:rPr>
              <a:t>Advanced system integration: • Connected with RTE's EcoWatt platform • 9.37% emergency load reduction capability • Real-time environmental feedback implementation • Optimized equipment lifespan management</a:t>
            </a:r>
            <a:endParaRPr sz="1500" b="0" i="0" u="none" strike="noStrike" cap="none"/>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94"/>
        <p:cNvGrpSpPr/>
        <p:nvPr/>
      </p:nvGrpSpPr>
      <p:grpSpPr>
        <a:xfrm>
          <a:off x="0" y="0"/>
          <a:ext cx="0" cy="0"/>
          <a:chOff x="0" y="0"/>
          <a:chExt cx="0" cy="0"/>
        </a:xfrm>
      </p:grpSpPr>
      <p:sp>
        <p:nvSpPr>
          <p:cNvPr id="695" name="Google Shape;695;p77"/>
          <p:cNvSpPr/>
          <p:nvPr/>
        </p:nvSpPr>
        <p:spPr>
          <a:xfrm>
            <a:off x="626983" y="492681"/>
            <a:ext cx="13376400" cy="1053900"/>
          </a:xfrm>
          <a:prstGeom prst="rect">
            <a:avLst/>
          </a:prstGeom>
          <a:noFill/>
          <a:ln>
            <a:noFill/>
          </a:ln>
        </p:spPr>
        <p:txBody>
          <a:bodyPr spcFirstLastPara="1" wrap="square" lIns="0" tIns="0" rIns="0" bIns="0" anchor="t" anchorCtr="0">
            <a:noAutofit/>
          </a:bodyPr>
          <a:lstStyle/>
          <a:p>
            <a:pPr marL="0" marR="0" lvl="0" indent="0" algn="l" rtl="0">
              <a:lnSpc>
                <a:spcPct val="124242"/>
              </a:lnSpc>
              <a:spcBef>
                <a:spcPts val="0"/>
              </a:spcBef>
              <a:spcAft>
                <a:spcPts val="0"/>
              </a:spcAft>
              <a:buClr>
                <a:srgbClr val="FFFFFF"/>
              </a:buClr>
              <a:buSzPts val="3300"/>
              <a:buFont typeface="Unbounded"/>
              <a:buNone/>
            </a:pPr>
            <a:r>
              <a:rPr lang="en-US" sz="3300" b="0" i="0" u="none" strike="noStrike" cap="none">
                <a:solidFill>
                  <a:srgbClr val="FFFFFF"/>
                </a:solidFill>
                <a:latin typeface="Unbounded"/>
                <a:ea typeface="Unbounded"/>
                <a:cs typeface="Unbounded"/>
                <a:sym typeface="Unbounded"/>
              </a:rPr>
              <a:t>Future Directions for Enhanced Environmental Impact</a:t>
            </a:r>
            <a:endParaRPr sz="3300" b="0" i="0" u="none" strike="noStrike" cap="none"/>
          </a:p>
        </p:txBody>
      </p:sp>
      <p:sp>
        <p:nvSpPr>
          <p:cNvPr id="696" name="Google Shape;696;p77"/>
          <p:cNvSpPr/>
          <p:nvPr/>
        </p:nvSpPr>
        <p:spPr>
          <a:xfrm>
            <a:off x="627008" y="1826456"/>
            <a:ext cx="13376400" cy="286800"/>
          </a:xfrm>
          <a:prstGeom prst="rect">
            <a:avLst/>
          </a:prstGeom>
          <a:noFill/>
          <a:ln>
            <a:noFill/>
          </a:ln>
        </p:spPr>
        <p:txBody>
          <a:bodyPr spcFirstLastPara="1" wrap="square" lIns="0" tIns="0" rIns="0" bIns="0" anchor="t" anchorCtr="0">
            <a:noAutofit/>
          </a:bodyPr>
          <a:lstStyle/>
          <a:p>
            <a:pPr marL="0" marR="0" lvl="0" indent="0" algn="l" rtl="0">
              <a:lnSpc>
                <a:spcPct val="160714"/>
              </a:lnSpc>
              <a:spcBef>
                <a:spcPts val="0"/>
              </a:spcBef>
              <a:spcAft>
                <a:spcPts val="0"/>
              </a:spcAft>
              <a:buClr>
                <a:srgbClr val="CAD6DE"/>
              </a:buClr>
              <a:buSzPts val="1400"/>
              <a:buFont typeface="Cabin"/>
              <a:buNone/>
            </a:pPr>
            <a:r>
              <a:rPr lang="en-US" sz="1400" b="0" i="0" u="none" strike="noStrike" cap="none">
                <a:solidFill>
                  <a:srgbClr val="CAD6DE"/>
                </a:solidFill>
                <a:latin typeface="Cabin"/>
                <a:ea typeface="Cabin"/>
                <a:cs typeface="Cabin"/>
                <a:sym typeface="Cabin"/>
              </a:rPr>
              <a:t>While our algorithm yields impressive outcomes, future enhancements could unlock even greater potential in these key areas:</a:t>
            </a:r>
            <a:endParaRPr sz="1400" b="0" i="0" u="none" strike="noStrike" cap="none"/>
          </a:p>
        </p:txBody>
      </p:sp>
      <p:pic>
        <p:nvPicPr>
          <p:cNvPr id="697" name="Google Shape;697;p77" descr="preencoded.png"/>
          <p:cNvPicPr preferRelativeResize="0"/>
          <p:nvPr/>
        </p:nvPicPr>
        <p:blipFill rotWithShape="1">
          <a:blip r:embed="rId3" cstate="email">
            <a:alphaModFix/>
          </a:blip>
          <a:srcRect/>
          <a:stretch/>
        </p:blipFill>
        <p:spPr>
          <a:xfrm>
            <a:off x="627008" y="2314612"/>
            <a:ext cx="3202900" cy="1979533"/>
          </a:xfrm>
          <a:prstGeom prst="rect">
            <a:avLst/>
          </a:prstGeom>
          <a:noFill/>
          <a:ln>
            <a:noFill/>
          </a:ln>
        </p:spPr>
      </p:pic>
      <p:sp>
        <p:nvSpPr>
          <p:cNvPr id="698" name="Google Shape;698;p77"/>
          <p:cNvSpPr/>
          <p:nvPr/>
        </p:nvSpPr>
        <p:spPr>
          <a:xfrm>
            <a:off x="627008" y="4517983"/>
            <a:ext cx="4759366" cy="263400"/>
          </a:xfrm>
          <a:prstGeom prst="rect">
            <a:avLst/>
          </a:prstGeom>
          <a:noFill/>
          <a:ln>
            <a:noFill/>
          </a:ln>
        </p:spPr>
        <p:txBody>
          <a:bodyPr spcFirstLastPara="1" wrap="square" lIns="0" tIns="0" rIns="0" bIns="0" anchor="t" anchorCtr="0">
            <a:noAutofit/>
          </a:bodyPr>
          <a:lstStyle/>
          <a:p>
            <a:pPr marL="0" marR="0" lvl="0" indent="0" algn="l" rtl="0">
              <a:lnSpc>
                <a:spcPct val="124242"/>
              </a:lnSpc>
              <a:spcBef>
                <a:spcPts val="0"/>
              </a:spcBef>
              <a:spcAft>
                <a:spcPts val="0"/>
              </a:spcAft>
              <a:buClr>
                <a:srgbClr val="CAD6DE"/>
              </a:buClr>
              <a:buSzPts val="1650"/>
              <a:buFont typeface="Unbounded"/>
              <a:buNone/>
            </a:pPr>
            <a:r>
              <a:rPr lang="en-US" sz="1650" b="0" i="0" u="none" strike="noStrike" cap="none" dirty="0">
                <a:solidFill>
                  <a:srgbClr val="CAD6DE"/>
                </a:solidFill>
                <a:latin typeface="Unbounded"/>
                <a:ea typeface="Unbounded"/>
                <a:cs typeface="Unbounded"/>
                <a:sym typeface="Unbounded"/>
              </a:rPr>
              <a:t>Local Renewable Integration</a:t>
            </a:r>
            <a:endParaRPr sz="1650" b="0" i="0" u="none" strike="noStrike" cap="none"/>
          </a:p>
        </p:txBody>
      </p:sp>
      <p:sp>
        <p:nvSpPr>
          <p:cNvPr id="699" name="Google Shape;699;p77"/>
          <p:cNvSpPr/>
          <p:nvPr/>
        </p:nvSpPr>
        <p:spPr>
          <a:xfrm>
            <a:off x="627008" y="4888743"/>
            <a:ext cx="4279500" cy="1720200"/>
          </a:xfrm>
          <a:prstGeom prst="rect">
            <a:avLst/>
          </a:prstGeom>
          <a:noFill/>
          <a:ln>
            <a:noFill/>
          </a:ln>
        </p:spPr>
        <p:txBody>
          <a:bodyPr spcFirstLastPara="1" wrap="square" lIns="0" tIns="0" rIns="0" bIns="0" anchor="t" anchorCtr="0">
            <a:noAutofit/>
          </a:bodyPr>
          <a:lstStyle/>
          <a:p>
            <a:pPr marL="0" marR="0" lvl="0" indent="0" algn="l" rtl="0">
              <a:lnSpc>
                <a:spcPct val="160714"/>
              </a:lnSpc>
              <a:spcBef>
                <a:spcPts val="0"/>
              </a:spcBef>
              <a:spcAft>
                <a:spcPts val="0"/>
              </a:spcAft>
              <a:buClr>
                <a:srgbClr val="CAD6DE"/>
              </a:buClr>
              <a:buSzPts val="1400"/>
              <a:buFont typeface="Cabin"/>
              <a:buNone/>
            </a:pPr>
            <a:r>
              <a:rPr lang="en-US" sz="1400" b="0" i="0" u="none" strike="noStrike" cap="none">
                <a:solidFill>
                  <a:srgbClr val="CAD6DE"/>
                </a:solidFill>
                <a:latin typeface="Cabin"/>
                <a:ea typeface="Cabin"/>
                <a:cs typeface="Cabin"/>
                <a:sym typeface="Cabin"/>
              </a:rPr>
              <a:t>Direct connection to hyperlocal renewable forecasts enables optimized energy usage and community-level strategies for shared solar installations. Integration with France's developing renewable capacity maps ensures enhanced resource management and local energy independence.</a:t>
            </a:r>
            <a:endParaRPr sz="1400" b="0" i="0" u="none" strike="noStrike" cap="none"/>
          </a:p>
        </p:txBody>
      </p:sp>
      <p:pic>
        <p:nvPicPr>
          <p:cNvPr id="700" name="Google Shape;700;p77" descr="preencoded.png"/>
          <p:cNvPicPr preferRelativeResize="0"/>
          <p:nvPr/>
        </p:nvPicPr>
        <p:blipFill rotWithShape="1">
          <a:blip r:embed="rId4" cstate="email">
            <a:alphaModFix/>
          </a:blip>
          <a:srcRect/>
          <a:stretch/>
        </p:blipFill>
        <p:spPr>
          <a:xfrm>
            <a:off x="5175315" y="2314612"/>
            <a:ext cx="3202900" cy="1979533"/>
          </a:xfrm>
          <a:prstGeom prst="rect">
            <a:avLst/>
          </a:prstGeom>
          <a:noFill/>
          <a:ln>
            <a:noFill/>
          </a:ln>
        </p:spPr>
      </p:pic>
      <p:sp>
        <p:nvSpPr>
          <p:cNvPr id="701" name="Google Shape;701;p77"/>
          <p:cNvSpPr/>
          <p:nvPr/>
        </p:nvSpPr>
        <p:spPr>
          <a:xfrm>
            <a:off x="5175314" y="4517983"/>
            <a:ext cx="3925835" cy="263400"/>
          </a:xfrm>
          <a:prstGeom prst="rect">
            <a:avLst/>
          </a:prstGeom>
          <a:noFill/>
          <a:ln>
            <a:noFill/>
          </a:ln>
        </p:spPr>
        <p:txBody>
          <a:bodyPr spcFirstLastPara="1" wrap="square" lIns="0" tIns="0" rIns="0" bIns="0" anchor="t" anchorCtr="0">
            <a:noAutofit/>
          </a:bodyPr>
          <a:lstStyle/>
          <a:p>
            <a:pPr marL="0" marR="0" lvl="0" indent="0" algn="l" rtl="0">
              <a:lnSpc>
                <a:spcPct val="124242"/>
              </a:lnSpc>
              <a:spcBef>
                <a:spcPts val="0"/>
              </a:spcBef>
              <a:spcAft>
                <a:spcPts val="0"/>
              </a:spcAft>
              <a:buClr>
                <a:srgbClr val="CAD6DE"/>
              </a:buClr>
              <a:buSzPts val="1650"/>
              <a:buFont typeface="Unbounded"/>
              <a:buNone/>
            </a:pPr>
            <a:r>
              <a:rPr lang="en-US" sz="1650" b="0" i="0" u="none" strike="noStrike" cap="none" dirty="0">
                <a:solidFill>
                  <a:srgbClr val="CAD6DE"/>
                </a:solidFill>
                <a:latin typeface="Unbounded"/>
                <a:ea typeface="Unbounded"/>
                <a:cs typeface="Unbounded"/>
                <a:sym typeface="Unbounded"/>
              </a:rPr>
              <a:t>Biodiversity Protection</a:t>
            </a:r>
            <a:endParaRPr sz="1650" b="0" i="0" u="none" strike="noStrike" cap="none"/>
          </a:p>
        </p:txBody>
      </p:sp>
      <p:sp>
        <p:nvSpPr>
          <p:cNvPr id="702" name="Google Shape;702;p77"/>
          <p:cNvSpPr/>
          <p:nvPr/>
        </p:nvSpPr>
        <p:spPr>
          <a:xfrm>
            <a:off x="5175315" y="4888743"/>
            <a:ext cx="4279800" cy="1720200"/>
          </a:xfrm>
          <a:prstGeom prst="rect">
            <a:avLst/>
          </a:prstGeom>
          <a:noFill/>
          <a:ln>
            <a:noFill/>
          </a:ln>
        </p:spPr>
        <p:txBody>
          <a:bodyPr spcFirstLastPara="1" wrap="square" lIns="0" tIns="0" rIns="0" bIns="0" anchor="t" anchorCtr="0">
            <a:noAutofit/>
          </a:bodyPr>
          <a:lstStyle/>
          <a:p>
            <a:pPr marL="0" marR="0" lvl="0" indent="0" algn="l" rtl="0">
              <a:lnSpc>
                <a:spcPct val="160714"/>
              </a:lnSpc>
              <a:spcBef>
                <a:spcPts val="0"/>
              </a:spcBef>
              <a:spcAft>
                <a:spcPts val="0"/>
              </a:spcAft>
              <a:buClr>
                <a:srgbClr val="CAD6DE"/>
              </a:buClr>
              <a:buSzPts val="1400"/>
              <a:buFont typeface="Cabin"/>
              <a:buNone/>
            </a:pPr>
            <a:r>
              <a:rPr lang="en-US" sz="1400" b="0" i="0" u="none" strike="noStrike" cap="none">
                <a:solidFill>
                  <a:srgbClr val="CAD6DE"/>
                </a:solidFill>
                <a:latin typeface="Cabin"/>
                <a:ea typeface="Cabin"/>
                <a:cs typeface="Cabin"/>
                <a:sym typeface="Cabin"/>
              </a:rPr>
              <a:t>Smart systems respond to bird migration patterns for safer wind turbine operation, while integrated reservoir management supports hydroelectric generation with ecological balance. These measures actively support broader wildlife conservation efforts through intelligent energy usage.</a:t>
            </a:r>
            <a:endParaRPr sz="1400" b="0" i="0" u="none" strike="noStrike" cap="none"/>
          </a:p>
        </p:txBody>
      </p:sp>
      <p:pic>
        <p:nvPicPr>
          <p:cNvPr id="703" name="Google Shape;703;p77" descr="preencoded.png"/>
          <p:cNvPicPr preferRelativeResize="0"/>
          <p:nvPr/>
        </p:nvPicPr>
        <p:blipFill rotWithShape="1">
          <a:blip r:embed="rId5" cstate="email">
            <a:alphaModFix/>
          </a:blip>
          <a:srcRect/>
          <a:stretch/>
        </p:blipFill>
        <p:spPr>
          <a:xfrm>
            <a:off x="9723740" y="2314612"/>
            <a:ext cx="3202900" cy="1979533"/>
          </a:xfrm>
          <a:prstGeom prst="rect">
            <a:avLst/>
          </a:prstGeom>
          <a:noFill/>
          <a:ln>
            <a:noFill/>
          </a:ln>
        </p:spPr>
      </p:pic>
      <p:sp>
        <p:nvSpPr>
          <p:cNvPr id="704" name="Google Shape;704;p77"/>
          <p:cNvSpPr/>
          <p:nvPr/>
        </p:nvSpPr>
        <p:spPr>
          <a:xfrm>
            <a:off x="9723740" y="4517983"/>
            <a:ext cx="4449508" cy="263400"/>
          </a:xfrm>
          <a:prstGeom prst="rect">
            <a:avLst/>
          </a:prstGeom>
          <a:noFill/>
          <a:ln>
            <a:noFill/>
          </a:ln>
        </p:spPr>
        <p:txBody>
          <a:bodyPr spcFirstLastPara="1" wrap="square" lIns="0" tIns="0" rIns="0" bIns="0" anchor="t" anchorCtr="0">
            <a:noAutofit/>
          </a:bodyPr>
          <a:lstStyle/>
          <a:p>
            <a:pPr marL="0" marR="0" lvl="0" indent="0" algn="l" rtl="0">
              <a:lnSpc>
                <a:spcPct val="124242"/>
              </a:lnSpc>
              <a:spcBef>
                <a:spcPts val="0"/>
              </a:spcBef>
              <a:spcAft>
                <a:spcPts val="0"/>
              </a:spcAft>
              <a:buClr>
                <a:srgbClr val="CAD6DE"/>
              </a:buClr>
              <a:buSzPts val="1650"/>
              <a:buFont typeface="Unbounded"/>
              <a:buNone/>
            </a:pPr>
            <a:r>
              <a:rPr lang="en-US" sz="1650" b="0" i="0" u="none" strike="noStrike" cap="none" dirty="0">
                <a:solidFill>
                  <a:srgbClr val="CAD6DE"/>
                </a:solidFill>
                <a:latin typeface="Unbounded"/>
                <a:ea typeface="Unbounded"/>
                <a:cs typeface="Unbounded"/>
                <a:sym typeface="Unbounded"/>
              </a:rPr>
              <a:t>Carbon Accounting Integration</a:t>
            </a:r>
            <a:endParaRPr sz="1650" b="0" i="0" u="none" strike="noStrike" cap="none"/>
          </a:p>
        </p:txBody>
      </p:sp>
      <p:sp>
        <p:nvSpPr>
          <p:cNvPr id="705" name="Google Shape;705;p77"/>
          <p:cNvSpPr/>
          <p:nvPr/>
        </p:nvSpPr>
        <p:spPr>
          <a:xfrm>
            <a:off x="9723740" y="4888743"/>
            <a:ext cx="4279500" cy="1146900"/>
          </a:xfrm>
          <a:prstGeom prst="rect">
            <a:avLst/>
          </a:prstGeom>
          <a:noFill/>
          <a:ln>
            <a:noFill/>
          </a:ln>
        </p:spPr>
        <p:txBody>
          <a:bodyPr spcFirstLastPara="1" wrap="square" lIns="0" tIns="0" rIns="0" bIns="0" anchor="t" anchorCtr="0">
            <a:noAutofit/>
          </a:bodyPr>
          <a:lstStyle/>
          <a:p>
            <a:pPr marL="0" marR="0" lvl="0" indent="0" algn="l" rtl="0">
              <a:lnSpc>
                <a:spcPct val="160714"/>
              </a:lnSpc>
              <a:spcBef>
                <a:spcPts val="0"/>
              </a:spcBef>
              <a:spcAft>
                <a:spcPts val="0"/>
              </a:spcAft>
              <a:buClr>
                <a:srgbClr val="CAD6DE"/>
              </a:buClr>
              <a:buSzPts val="1400"/>
              <a:buFont typeface="Cabin"/>
              <a:buNone/>
            </a:pPr>
            <a:r>
              <a:rPr lang="en-US" sz="1400" b="0" i="0" u="none" strike="noStrike" cap="none">
                <a:solidFill>
                  <a:srgbClr val="CAD6DE"/>
                </a:solidFill>
                <a:latin typeface="Cabin"/>
                <a:ea typeface="Cabin"/>
                <a:cs typeface="Cabin"/>
                <a:sym typeface="Cabin"/>
              </a:rPr>
              <a:t>Seamless connection to France's carbon registry enables precise reporting and active participation in EU carbon reduction programs, while supporting corporate ESG initiatives and regional sustainability goals.</a:t>
            </a:r>
            <a:endParaRPr sz="1400" b="0" i="0" u="none" strike="noStrike" cap="none"/>
          </a:p>
        </p:txBody>
      </p:sp>
      <p:sp>
        <p:nvSpPr>
          <p:cNvPr id="706" name="Google Shape;706;p77"/>
          <p:cNvSpPr/>
          <p:nvPr/>
        </p:nvSpPr>
        <p:spPr>
          <a:xfrm>
            <a:off x="600028" y="7115196"/>
            <a:ext cx="13376400" cy="860100"/>
          </a:xfrm>
          <a:prstGeom prst="rect">
            <a:avLst/>
          </a:prstGeom>
          <a:noFill/>
          <a:ln>
            <a:noFill/>
          </a:ln>
        </p:spPr>
        <p:txBody>
          <a:bodyPr spcFirstLastPara="1" wrap="square" lIns="0" tIns="0" rIns="0" bIns="0" anchor="t" anchorCtr="0">
            <a:noAutofit/>
          </a:bodyPr>
          <a:lstStyle/>
          <a:p>
            <a:pPr marL="0" marR="0" lvl="0" indent="0" algn="l" rtl="0">
              <a:lnSpc>
                <a:spcPct val="160714"/>
              </a:lnSpc>
              <a:spcBef>
                <a:spcPts val="0"/>
              </a:spcBef>
              <a:spcAft>
                <a:spcPts val="0"/>
              </a:spcAft>
              <a:buClr>
                <a:srgbClr val="CAD6DE"/>
              </a:buClr>
              <a:buSzPts val="1400"/>
              <a:buFont typeface="Cabin"/>
              <a:buNone/>
            </a:pPr>
            <a:r>
              <a:rPr lang="en-US" sz="1400" b="1" i="0" u="none" strike="noStrike" cap="none" dirty="0">
                <a:solidFill>
                  <a:srgbClr val="CAD6DE"/>
                </a:solidFill>
                <a:latin typeface="Cabin"/>
                <a:ea typeface="Cabin"/>
                <a:cs typeface="Cabin"/>
                <a:sym typeface="Cabin"/>
              </a:rPr>
              <a:t>Conclusion:</a:t>
            </a:r>
            <a:r>
              <a:rPr lang="en-US" sz="1400" b="0" i="0" u="none" strike="noStrike" cap="none" dirty="0">
                <a:solidFill>
                  <a:srgbClr val="CAD6DE"/>
                </a:solidFill>
                <a:latin typeface="Cabin"/>
                <a:ea typeface="Cabin"/>
                <a:cs typeface="Cabin"/>
                <a:sym typeface="Cabin"/>
              </a:rPr>
              <a:t> Even within France's already exemplary low-carbon electricity system, our solution delivers meaningful environmental benefits. This is achieved through sophisticated load management and proactive conservation support. By strategically aligning with France's existing nuclear-renewable mix, we maximize grid stability. Furthermore, we contribute to significant carbon reductions and advance broader conservation goals.</a:t>
            </a:r>
            <a:endParaRPr sz="1400" b="0" i="0" u="none" strike="noStrike" cap="none"/>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11"/>
        <p:cNvGrpSpPr/>
        <p:nvPr/>
      </p:nvGrpSpPr>
      <p:grpSpPr>
        <a:xfrm>
          <a:off x="0" y="0"/>
          <a:ext cx="0" cy="0"/>
          <a:chOff x="0" y="0"/>
          <a:chExt cx="0" cy="0"/>
        </a:xfrm>
      </p:grpSpPr>
      <p:sp>
        <p:nvSpPr>
          <p:cNvPr id="712" name="Google Shape;712;p78"/>
          <p:cNvSpPr/>
          <p:nvPr/>
        </p:nvSpPr>
        <p:spPr>
          <a:xfrm>
            <a:off x="754618" y="592931"/>
            <a:ext cx="13121164" cy="1268254"/>
          </a:xfrm>
          <a:prstGeom prst="rect">
            <a:avLst/>
          </a:prstGeom>
          <a:noFill/>
          <a:ln>
            <a:noFill/>
          </a:ln>
        </p:spPr>
        <p:txBody>
          <a:bodyPr spcFirstLastPara="1" wrap="square" lIns="0" tIns="0" rIns="0" bIns="0" anchor="t" anchorCtr="0">
            <a:noAutofit/>
          </a:bodyPr>
          <a:lstStyle/>
          <a:p>
            <a:pPr marL="0" marR="0" lvl="0" indent="0" algn="l" rtl="0">
              <a:lnSpc>
                <a:spcPct val="125316"/>
              </a:lnSpc>
              <a:spcBef>
                <a:spcPts val="0"/>
              </a:spcBef>
              <a:spcAft>
                <a:spcPts val="0"/>
              </a:spcAft>
              <a:buClr>
                <a:srgbClr val="FFFFFF"/>
              </a:buClr>
              <a:buSzPts val="3950"/>
              <a:buFont typeface="Unbounded"/>
              <a:buNone/>
            </a:pPr>
            <a:r>
              <a:rPr lang="en-US" sz="3950" b="0" i="0" u="none" strike="noStrike" cap="none">
                <a:solidFill>
                  <a:srgbClr val="FFFFFF"/>
                </a:solidFill>
                <a:latin typeface="Unbounded"/>
                <a:ea typeface="Unbounded"/>
                <a:cs typeface="Unbounded"/>
                <a:sym typeface="Unbounded"/>
              </a:rPr>
              <a:t>Summary of Achievements in the PowerPulse Project</a:t>
            </a:r>
            <a:endParaRPr sz="3950" b="0" i="0" u="none" strike="noStrike" cap="none"/>
          </a:p>
        </p:txBody>
      </p:sp>
      <p:pic>
        <p:nvPicPr>
          <p:cNvPr id="713" name="Google Shape;713;p78" descr="preencoded.png"/>
          <p:cNvPicPr preferRelativeResize="0"/>
          <p:nvPr/>
        </p:nvPicPr>
        <p:blipFill rotWithShape="1">
          <a:blip r:embed="rId3" cstate="email">
            <a:alphaModFix/>
          </a:blip>
          <a:srcRect/>
          <a:stretch/>
        </p:blipFill>
        <p:spPr>
          <a:xfrm>
            <a:off x="754618" y="2292429"/>
            <a:ext cx="2736175" cy="1691045"/>
          </a:xfrm>
          <a:prstGeom prst="rect">
            <a:avLst/>
          </a:prstGeom>
          <a:noFill/>
          <a:ln>
            <a:noFill/>
          </a:ln>
        </p:spPr>
      </p:pic>
      <p:sp>
        <p:nvSpPr>
          <p:cNvPr id="714" name="Google Shape;714;p78"/>
          <p:cNvSpPr/>
          <p:nvPr/>
        </p:nvSpPr>
        <p:spPr>
          <a:xfrm>
            <a:off x="754618" y="4252913"/>
            <a:ext cx="3037761" cy="634127"/>
          </a:xfrm>
          <a:prstGeom prst="rect">
            <a:avLst/>
          </a:prstGeom>
          <a:noFill/>
          <a:ln>
            <a:noFill/>
          </a:ln>
        </p:spPr>
        <p:txBody>
          <a:bodyPr spcFirstLastPara="1" wrap="square" lIns="0" tIns="0" rIns="0" bIns="0" anchor="t" anchorCtr="0">
            <a:noAutofit/>
          </a:bodyPr>
          <a:lstStyle/>
          <a:p>
            <a:pPr marL="0" marR="0" lvl="0" indent="0" algn="l" rtl="0">
              <a:lnSpc>
                <a:spcPct val="125641"/>
              </a:lnSpc>
              <a:spcBef>
                <a:spcPts val="0"/>
              </a:spcBef>
              <a:spcAft>
                <a:spcPts val="0"/>
              </a:spcAft>
              <a:buClr>
                <a:srgbClr val="CAD6DE"/>
              </a:buClr>
              <a:buSzPts val="1950"/>
              <a:buFont typeface="Unbounded"/>
              <a:buNone/>
            </a:pPr>
            <a:r>
              <a:rPr lang="en-US" sz="1950" b="0" i="0" u="none" strike="noStrike" cap="none">
                <a:solidFill>
                  <a:srgbClr val="CAD6DE"/>
                </a:solidFill>
                <a:latin typeface="Unbounded"/>
                <a:ea typeface="Unbounded"/>
                <a:cs typeface="Unbounded"/>
                <a:sym typeface="Unbounded"/>
              </a:rPr>
              <a:t>Data Acquisition &amp; Cleaning</a:t>
            </a:r>
            <a:endParaRPr sz="1950" b="0" i="0" u="none" strike="noStrike" cap="none"/>
          </a:p>
        </p:txBody>
      </p:sp>
      <p:sp>
        <p:nvSpPr>
          <p:cNvPr id="715" name="Google Shape;715;p78"/>
          <p:cNvSpPr/>
          <p:nvPr/>
        </p:nvSpPr>
        <p:spPr>
          <a:xfrm>
            <a:off x="754618" y="5016341"/>
            <a:ext cx="3037761" cy="1379696"/>
          </a:xfrm>
          <a:prstGeom prst="rect">
            <a:avLst/>
          </a:prstGeom>
          <a:noFill/>
          <a:ln>
            <a:noFill/>
          </a:ln>
        </p:spPr>
        <p:txBody>
          <a:bodyPr spcFirstLastPara="1" wrap="square" lIns="0" tIns="0" rIns="0" bIns="0" anchor="t" anchorCtr="0">
            <a:noAutofit/>
          </a:bodyPr>
          <a:lstStyle/>
          <a:p>
            <a:pPr marL="0" marR="0" lvl="0" indent="0" algn="l" rtl="0">
              <a:lnSpc>
                <a:spcPct val="163636"/>
              </a:lnSpc>
              <a:spcBef>
                <a:spcPts val="0"/>
              </a:spcBef>
              <a:spcAft>
                <a:spcPts val="0"/>
              </a:spcAft>
              <a:buClr>
                <a:srgbClr val="CAD6DE"/>
              </a:buClr>
              <a:buSzPts val="1650"/>
              <a:buFont typeface="Cabin"/>
              <a:buNone/>
            </a:pPr>
            <a:r>
              <a:rPr lang="en-US" sz="1650" b="0" i="0" u="none" strike="noStrike" cap="none">
                <a:solidFill>
                  <a:srgbClr val="CAD6DE"/>
                </a:solidFill>
                <a:latin typeface="Cabin"/>
                <a:ea typeface="Cabin"/>
                <a:cs typeface="Cabin"/>
                <a:sym typeface="Cabin"/>
              </a:rPr>
              <a:t>Meticulously cleaned and prepared the UCI French household power consumption dataset for analysis.</a:t>
            </a:r>
            <a:endParaRPr sz="1650" b="0" i="0" u="none" strike="noStrike" cap="none"/>
          </a:p>
        </p:txBody>
      </p:sp>
      <p:pic>
        <p:nvPicPr>
          <p:cNvPr id="716" name="Google Shape;716;p78" descr="preencoded.png"/>
          <p:cNvPicPr preferRelativeResize="0"/>
          <p:nvPr/>
        </p:nvPicPr>
        <p:blipFill rotWithShape="1">
          <a:blip r:embed="rId4" cstate="email">
            <a:alphaModFix/>
          </a:blip>
          <a:srcRect/>
          <a:stretch/>
        </p:blipFill>
        <p:spPr>
          <a:xfrm>
            <a:off x="4115753" y="2292429"/>
            <a:ext cx="2736175" cy="1691045"/>
          </a:xfrm>
          <a:prstGeom prst="rect">
            <a:avLst/>
          </a:prstGeom>
          <a:noFill/>
          <a:ln>
            <a:noFill/>
          </a:ln>
        </p:spPr>
      </p:pic>
      <p:sp>
        <p:nvSpPr>
          <p:cNvPr id="717" name="Google Shape;717;p78"/>
          <p:cNvSpPr/>
          <p:nvPr/>
        </p:nvSpPr>
        <p:spPr>
          <a:xfrm>
            <a:off x="4115753" y="4252913"/>
            <a:ext cx="3037761" cy="634127"/>
          </a:xfrm>
          <a:prstGeom prst="rect">
            <a:avLst/>
          </a:prstGeom>
          <a:noFill/>
          <a:ln>
            <a:noFill/>
          </a:ln>
        </p:spPr>
        <p:txBody>
          <a:bodyPr spcFirstLastPara="1" wrap="square" lIns="0" tIns="0" rIns="0" bIns="0" anchor="t" anchorCtr="0">
            <a:noAutofit/>
          </a:bodyPr>
          <a:lstStyle/>
          <a:p>
            <a:pPr marL="0" marR="0" lvl="0" indent="0" algn="l" rtl="0">
              <a:lnSpc>
                <a:spcPct val="125641"/>
              </a:lnSpc>
              <a:spcBef>
                <a:spcPts val="0"/>
              </a:spcBef>
              <a:spcAft>
                <a:spcPts val="0"/>
              </a:spcAft>
              <a:buClr>
                <a:srgbClr val="CAD6DE"/>
              </a:buClr>
              <a:buSzPts val="1950"/>
              <a:buFont typeface="Unbounded"/>
              <a:buNone/>
            </a:pPr>
            <a:r>
              <a:rPr lang="en-US" sz="1950" b="0" i="0" u="none" strike="noStrike" cap="none">
                <a:solidFill>
                  <a:srgbClr val="CAD6DE"/>
                </a:solidFill>
                <a:latin typeface="Unbounded"/>
                <a:ea typeface="Unbounded"/>
                <a:cs typeface="Unbounded"/>
                <a:sym typeface="Unbounded"/>
              </a:rPr>
              <a:t>Feature Engineering &amp; EDA</a:t>
            </a:r>
            <a:endParaRPr sz="1950" b="0" i="0" u="none" strike="noStrike" cap="none"/>
          </a:p>
        </p:txBody>
      </p:sp>
      <p:sp>
        <p:nvSpPr>
          <p:cNvPr id="718" name="Google Shape;718;p78"/>
          <p:cNvSpPr/>
          <p:nvPr/>
        </p:nvSpPr>
        <p:spPr>
          <a:xfrm>
            <a:off x="4115753" y="5016341"/>
            <a:ext cx="3037761" cy="1379696"/>
          </a:xfrm>
          <a:prstGeom prst="rect">
            <a:avLst/>
          </a:prstGeom>
          <a:noFill/>
          <a:ln>
            <a:noFill/>
          </a:ln>
        </p:spPr>
        <p:txBody>
          <a:bodyPr spcFirstLastPara="1" wrap="square" lIns="0" tIns="0" rIns="0" bIns="0" anchor="t" anchorCtr="0">
            <a:noAutofit/>
          </a:bodyPr>
          <a:lstStyle/>
          <a:p>
            <a:pPr marL="0" marR="0" lvl="0" indent="0" algn="l" rtl="0">
              <a:lnSpc>
                <a:spcPct val="163636"/>
              </a:lnSpc>
              <a:spcBef>
                <a:spcPts val="0"/>
              </a:spcBef>
              <a:spcAft>
                <a:spcPts val="0"/>
              </a:spcAft>
              <a:buClr>
                <a:srgbClr val="CAD6DE"/>
              </a:buClr>
              <a:buSzPts val="1650"/>
              <a:buFont typeface="Cabin"/>
              <a:buNone/>
            </a:pPr>
            <a:r>
              <a:rPr lang="en-US" sz="1650" b="0" i="0" u="none" strike="noStrike" cap="none">
                <a:solidFill>
                  <a:srgbClr val="CAD6DE"/>
                </a:solidFill>
                <a:latin typeface="Cabin"/>
                <a:ea typeface="Cabin"/>
                <a:cs typeface="Cabin"/>
                <a:sym typeface="Cabin"/>
              </a:rPr>
              <a:t>Engineered temporal and seasonal features, uncovering key consumption patterns through EDA.</a:t>
            </a:r>
            <a:endParaRPr sz="1650" b="0" i="0" u="none" strike="noStrike" cap="none"/>
          </a:p>
        </p:txBody>
      </p:sp>
      <p:pic>
        <p:nvPicPr>
          <p:cNvPr id="719" name="Google Shape;719;p78" descr="preencoded.png"/>
          <p:cNvPicPr preferRelativeResize="0"/>
          <p:nvPr/>
        </p:nvPicPr>
        <p:blipFill rotWithShape="1">
          <a:blip r:embed="rId5" cstate="email">
            <a:alphaModFix/>
          </a:blip>
          <a:srcRect/>
          <a:stretch/>
        </p:blipFill>
        <p:spPr>
          <a:xfrm>
            <a:off x="7476887" y="2292429"/>
            <a:ext cx="2736175" cy="1691045"/>
          </a:xfrm>
          <a:prstGeom prst="rect">
            <a:avLst/>
          </a:prstGeom>
          <a:noFill/>
          <a:ln>
            <a:noFill/>
          </a:ln>
        </p:spPr>
      </p:pic>
      <p:sp>
        <p:nvSpPr>
          <p:cNvPr id="720" name="Google Shape;720;p78"/>
          <p:cNvSpPr/>
          <p:nvPr/>
        </p:nvSpPr>
        <p:spPr>
          <a:xfrm>
            <a:off x="7476887" y="4252913"/>
            <a:ext cx="3037761" cy="634127"/>
          </a:xfrm>
          <a:prstGeom prst="rect">
            <a:avLst/>
          </a:prstGeom>
          <a:noFill/>
          <a:ln>
            <a:noFill/>
          </a:ln>
        </p:spPr>
        <p:txBody>
          <a:bodyPr spcFirstLastPara="1" wrap="square" lIns="0" tIns="0" rIns="0" bIns="0" anchor="t" anchorCtr="0">
            <a:noAutofit/>
          </a:bodyPr>
          <a:lstStyle/>
          <a:p>
            <a:pPr marL="0" marR="0" lvl="0" indent="0" algn="l" rtl="0">
              <a:lnSpc>
                <a:spcPct val="125641"/>
              </a:lnSpc>
              <a:spcBef>
                <a:spcPts val="0"/>
              </a:spcBef>
              <a:spcAft>
                <a:spcPts val="0"/>
              </a:spcAft>
              <a:buClr>
                <a:srgbClr val="CAD6DE"/>
              </a:buClr>
              <a:buSzPts val="1950"/>
              <a:buFont typeface="Unbounded"/>
              <a:buNone/>
            </a:pPr>
            <a:r>
              <a:rPr lang="en-US" sz="1950" b="0" i="0" u="none" strike="noStrike" cap="none">
                <a:solidFill>
                  <a:srgbClr val="CAD6DE"/>
                </a:solidFill>
                <a:latin typeface="Unbounded"/>
                <a:ea typeface="Unbounded"/>
                <a:cs typeface="Unbounded"/>
                <a:sym typeface="Unbounded"/>
              </a:rPr>
              <a:t>Predictive Modeling &amp; Optimization</a:t>
            </a:r>
            <a:endParaRPr sz="1950" b="0" i="0" u="none" strike="noStrike" cap="none"/>
          </a:p>
        </p:txBody>
      </p:sp>
      <p:sp>
        <p:nvSpPr>
          <p:cNvPr id="721" name="Google Shape;721;p78"/>
          <p:cNvSpPr/>
          <p:nvPr/>
        </p:nvSpPr>
        <p:spPr>
          <a:xfrm>
            <a:off x="7476887" y="5016341"/>
            <a:ext cx="3037761" cy="1379696"/>
          </a:xfrm>
          <a:prstGeom prst="rect">
            <a:avLst/>
          </a:prstGeom>
          <a:noFill/>
          <a:ln>
            <a:noFill/>
          </a:ln>
        </p:spPr>
        <p:txBody>
          <a:bodyPr spcFirstLastPara="1" wrap="square" lIns="0" tIns="0" rIns="0" bIns="0" anchor="t" anchorCtr="0">
            <a:noAutofit/>
          </a:bodyPr>
          <a:lstStyle/>
          <a:p>
            <a:pPr marL="0" marR="0" lvl="0" indent="0" algn="l" rtl="0">
              <a:lnSpc>
                <a:spcPct val="163636"/>
              </a:lnSpc>
              <a:spcBef>
                <a:spcPts val="0"/>
              </a:spcBef>
              <a:spcAft>
                <a:spcPts val="0"/>
              </a:spcAft>
              <a:buClr>
                <a:srgbClr val="CAD6DE"/>
              </a:buClr>
              <a:buSzPts val="1650"/>
              <a:buFont typeface="Cabin"/>
              <a:buNone/>
            </a:pPr>
            <a:r>
              <a:rPr lang="en-US" sz="1650" b="0" i="0" u="none" strike="noStrike" cap="none">
                <a:solidFill>
                  <a:srgbClr val="CAD6DE"/>
                </a:solidFill>
                <a:latin typeface="Cabin"/>
                <a:ea typeface="Cabin"/>
                <a:cs typeface="Cabin"/>
                <a:sym typeface="Cabin"/>
              </a:rPr>
              <a:t>Developed and optimized regression models, achieving high accuracy in predicting energy consumption.</a:t>
            </a:r>
            <a:endParaRPr sz="1650" b="0" i="0" u="none" strike="noStrike" cap="none"/>
          </a:p>
        </p:txBody>
      </p:sp>
      <p:pic>
        <p:nvPicPr>
          <p:cNvPr id="722" name="Google Shape;722;p78" descr="preencoded.png"/>
          <p:cNvPicPr preferRelativeResize="0"/>
          <p:nvPr/>
        </p:nvPicPr>
        <p:blipFill rotWithShape="1">
          <a:blip r:embed="rId6" cstate="email">
            <a:alphaModFix/>
          </a:blip>
          <a:srcRect/>
          <a:stretch/>
        </p:blipFill>
        <p:spPr>
          <a:xfrm>
            <a:off x="10838021" y="2292429"/>
            <a:ext cx="2736175" cy="1691045"/>
          </a:xfrm>
          <a:prstGeom prst="rect">
            <a:avLst/>
          </a:prstGeom>
          <a:noFill/>
          <a:ln>
            <a:noFill/>
          </a:ln>
        </p:spPr>
      </p:pic>
      <p:sp>
        <p:nvSpPr>
          <p:cNvPr id="723" name="Google Shape;723;p78"/>
          <p:cNvSpPr/>
          <p:nvPr/>
        </p:nvSpPr>
        <p:spPr>
          <a:xfrm>
            <a:off x="10838021" y="4252913"/>
            <a:ext cx="3037761" cy="634127"/>
          </a:xfrm>
          <a:prstGeom prst="rect">
            <a:avLst/>
          </a:prstGeom>
          <a:noFill/>
          <a:ln>
            <a:noFill/>
          </a:ln>
        </p:spPr>
        <p:txBody>
          <a:bodyPr spcFirstLastPara="1" wrap="square" lIns="0" tIns="0" rIns="0" bIns="0" anchor="t" anchorCtr="0">
            <a:noAutofit/>
          </a:bodyPr>
          <a:lstStyle/>
          <a:p>
            <a:pPr marL="0" marR="0" lvl="0" indent="0" algn="l" rtl="0">
              <a:lnSpc>
                <a:spcPct val="125641"/>
              </a:lnSpc>
              <a:spcBef>
                <a:spcPts val="0"/>
              </a:spcBef>
              <a:spcAft>
                <a:spcPts val="0"/>
              </a:spcAft>
              <a:buClr>
                <a:srgbClr val="CAD6DE"/>
              </a:buClr>
              <a:buSzPts val="1950"/>
              <a:buFont typeface="Unbounded"/>
              <a:buNone/>
            </a:pPr>
            <a:r>
              <a:rPr lang="en-US" sz="1950" b="0" i="0" u="none" strike="noStrike" cap="none">
                <a:solidFill>
                  <a:srgbClr val="CAD6DE"/>
                </a:solidFill>
                <a:latin typeface="Unbounded"/>
                <a:ea typeface="Unbounded"/>
                <a:cs typeface="Unbounded"/>
                <a:sym typeface="Unbounded"/>
              </a:rPr>
              <a:t>Case Studies &amp; Insights</a:t>
            </a:r>
            <a:endParaRPr sz="1950" b="0" i="0" u="none" strike="noStrike" cap="none"/>
          </a:p>
        </p:txBody>
      </p:sp>
      <p:sp>
        <p:nvSpPr>
          <p:cNvPr id="724" name="Google Shape;724;p78"/>
          <p:cNvSpPr/>
          <p:nvPr/>
        </p:nvSpPr>
        <p:spPr>
          <a:xfrm>
            <a:off x="10838021" y="5016341"/>
            <a:ext cx="3037761" cy="1724620"/>
          </a:xfrm>
          <a:prstGeom prst="rect">
            <a:avLst/>
          </a:prstGeom>
          <a:noFill/>
          <a:ln>
            <a:noFill/>
          </a:ln>
        </p:spPr>
        <p:txBody>
          <a:bodyPr spcFirstLastPara="1" wrap="square" lIns="0" tIns="0" rIns="0" bIns="0" anchor="t" anchorCtr="0">
            <a:noAutofit/>
          </a:bodyPr>
          <a:lstStyle/>
          <a:p>
            <a:pPr marL="0" marR="0" lvl="0" indent="0" algn="l" rtl="0">
              <a:lnSpc>
                <a:spcPct val="163636"/>
              </a:lnSpc>
              <a:spcBef>
                <a:spcPts val="0"/>
              </a:spcBef>
              <a:spcAft>
                <a:spcPts val="0"/>
              </a:spcAft>
              <a:buClr>
                <a:srgbClr val="CAD6DE"/>
              </a:buClr>
              <a:buSzPts val="1650"/>
              <a:buFont typeface="Cabin"/>
              <a:buNone/>
            </a:pPr>
            <a:r>
              <a:rPr lang="en-US" sz="1650" b="0" i="0" u="none" strike="noStrike" cap="none">
                <a:solidFill>
                  <a:srgbClr val="CAD6DE"/>
                </a:solidFill>
                <a:latin typeface="Cabin"/>
                <a:ea typeface="Cabin"/>
                <a:cs typeface="Cabin"/>
                <a:sym typeface="Cabin"/>
              </a:rPr>
              <a:t>Delivered actionable insights through tailored case studies, from household energy management to anomaly detection.</a:t>
            </a:r>
            <a:endParaRPr sz="1650" b="0" i="0" u="none" strike="noStrike" cap="none"/>
          </a:p>
        </p:txBody>
      </p:sp>
      <p:sp>
        <p:nvSpPr>
          <p:cNvPr id="725" name="Google Shape;725;p78"/>
          <p:cNvSpPr/>
          <p:nvPr/>
        </p:nvSpPr>
        <p:spPr>
          <a:xfrm>
            <a:off x="754618" y="6983492"/>
            <a:ext cx="13121164" cy="689848"/>
          </a:xfrm>
          <a:prstGeom prst="rect">
            <a:avLst/>
          </a:prstGeom>
          <a:noFill/>
          <a:ln>
            <a:noFill/>
          </a:ln>
        </p:spPr>
        <p:txBody>
          <a:bodyPr spcFirstLastPara="1" wrap="square" lIns="0" tIns="0" rIns="0" bIns="0" anchor="t" anchorCtr="0">
            <a:noAutofit/>
          </a:bodyPr>
          <a:lstStyle/>
          <a:p>
            <a:pPr marL="0" marR="0" lvl="0" indent="0" algn="l" rtl="0">
              <a:lnSpc>
                <a:spcPct val="163636"/>
              </a:lnSpc>
              <a:spcBef>
                <a:spcPts val="0"/>
              </a:spcBef>
              <a:spcAft>
                <a:spcPts val="0"/>
              </a:spcAft>
              <a:buClr>
                <a:srgbClr val="CAD6DE"/>
              </a:buClr>
              <a:buSzPts val="1650"/>
              <a:buFont typeface="Cabin"/>
              <a:buNone/>
            </a:pPr>
            <a:r>
              <a:rPr lang="en-US" sz="1650" b="0" i="0" u="none" strike="noStrike" cap="none">
                <a:solidFill>
                  <a:srgbClr val="CAD6DE"/>
                </a:solidFill>
                <a:latin typeface="Cabin"/>
                <a:ea typeface="Cabin"/>
                <a:cs typeface="Cabin"/>
                <a:sym typeface="Cabin"/>
              </a:rPr>
              <a:t>The PowerPulse project provides a robust framework for analyzing household energy consumption, delivering robust predictive models and actionable insights for effective energy management and grid optimization.</a:t>
            </a:r>
            <a:endParaRPr sz="1650" b="0" i="0" u="none" strike="noStrike" cap="none"/>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30"/>
        <p:cNvGrpSpPr/>
        <p:nvPr/>
      </p:nvGrpSpPr>
      <p:grpSpPr>
        <a:xfrm>
          <a:off x="0" y="0"/>
          <a:ext cx="0" cy="0"/>
          <a:chOff x="0" y="0"/>
          <a:chExt cx="0" cy="0"/>
        </a:xfrm>
      </p:grpSpPr>
      <p:pic>
        <p:nvPicPr>
          <p:cNvPr id="731" name="Google Shape;731;p79" descr="preencoded.png"/>
          <p:cNvPicPr preferRelativeResize="0"/>
          <p:nvPr/>
        </p:nvPicPr>
        <p:blipFill rotWithShape="1">
          <a:blip r:embed="rId3" cstate="email">
            <a:alphaModFix/>
          </a:blip>
          <a:srcRect/>
          <a:stretch/>
        </p:blipFill>
        <p:spPr>
          <a:xfrm>
            <a:off x="9144000" y="0"/>
            <a:ext cx="5486400" cy="8229600"/>
          </a:xfrm>
          <a:prstGeom prst="rect">
            <a:avLst/>
          </a:prstGeom>
          <a:noFill/>
          <a:ln>
            <a:noFill/>
          </a:ln>
        </p:spPr>
      </p:pic>
      <p:sp>
        <p:nvSpPr>
          <p:cNvPr id="732" name="Google Shape;732;p79"/>
          <p:cNvSpPr/>
          <p:nvPr/>
        </p:nvSpPr>
        <p:spPr>
          <a:xfrm>
            <a:off x="837724" y="2548057"/>
            <a:ext cx="5632490" cy="704017"/>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Clr>
                <a:srgbClr val="FFFFFF"/>
              </a:buClr>
              <a:buSzPts val="4400"/>
              <a:buFont typeface="Unbounded"/>
              <a:buNone/>
            </a:pPr>
            <a:r>
              <a:rPr lang="en-US" sz="4400" b="0" i="0" u="none" strike="noStrike" cap="none">
                <a:solidFill>
                  <a:srgbClr val="FFFFFF"/>
                </a:solidFill>
                <a:latin typeface="Unbounded"/>
                <a:ea typeface="Unbounded"/>
                <a:cs typeface="Unbounded"/>
                <a:sym typeface="Unbounded"/>
              </a:rPr>
              <a:t>Thank You</a:t>
            </a:r>
            <a:endParaRPr sz="4400" b="0" i="0" u="none" strike="noStrike" cap="none"/>
          </a:p>
        </p:txBody>
      </p:sp>
      <p:sp>
        <p:nvSpPr>
          <p:cNvPr id="733" name="Google Shape;733;p79"/>
          <p:cNvSpPr/>
          <p:nvPr/>
        </p:nvSpPr>
        <p:spPr>
          <a:xfrm>
            <a:off x="837724" y="3611047"/>
            <a:ext cx="7468553" cy="766048"/>
          </a:xfrm>
          <a:prstGeom prst="rect">
            <a:avLst/>
          </a:prstGeom>
          <a:noFill/>
          <a:ln>
            <a:noFill/>
          </a:ln>
        </p:spPr>
        <p:txBody>
          <a:bodyPr spcFirstLastPara="1" wrap="square" lIns="0" tIns="0" rIns="0" bIns="0" anchor="t" anchorCtr="0">
            <a:noAutofit/>
          </a:bodyPr>
          <a:lstStyle/>
          <a:p>
            <a:pPr marL="0" marR="0" lvl="0" indent="0" algn="l" rtl="0">
              <a:lnSpc>
                <a:spcPct val="162162"/>
              </a:lnSpc>
              <a:spcBef>
                <a:spcPts val="0"/>
              </a:spcBef>
              <a:spcAft>
                <a:spcPts val="0"/>
              </a:spcAft>
              <a:buClr>
                <a:srgbClr val="CAD6DE"/>
              </a:buClr>
              <a:buSzPts val="1850"/>
              <a:buFont typeface="Cabin"/>
              <a:buNone/>
            </a:pPr>
            <a:r>
              <a:rPr lang="en-US" sz="1850" b="0" i="0" u="none" strike="noStrike" cap="none">
                <a:solidFill>
                  <a:srgbClr val="CAD6DE"/>
                </a:solidFill>
                <a:latin typeface="Cabin"/>
                <a:ea typeface="Cabin"/>
                <a:cs typeface="Cabin"/>
                <a:sym typeface="Cabin"/>
              </a:rPr>
              <a:t>PowerPulse delivers actionable insights. It offers effective energy management and grid optimization.</a:t>
            </a:r>
            <a:endParaRPr sz="1850" b="0" i="0" u="none" strike="noStrike" cap="none"/>
          </a:p>
        </p:txBody>
      </p:sp>
      <p:sp>
        <p:nvSpPr>
          <p:cNvPr id="734" name="Google Shape;734;p79"/>
          <p:cNvSpPr/>
          <p:nvPr/>
        </p:nvSpPr>
        <p:spPr>
          <a:xfrm>
            <a:off x="837724" y="4646295"/>
            <a:ext cx="7468553" cy="383024"/>
          </a:xfrm>
          <a:prstGeom prst="rect">
            <a:avLst/>
          </a:prstGeom>
          <a:noFill/>
          <a:ln>
            <a:noFill/>
          </a:ln>
        </p:spPr>
        <p:txBody>
          <a:bodyPr spcFirstLastPara="1" wrap="square" lIns="0" tIns="0" rIns="0" bIns="0" anchor="t" anchorCtr="0">
            <a:noAutofit/>
          </a:bodyPr>
          <a:lstStyle/>
          <a:p>
            <a:pPr marL="0" marR="0" lvl="0" indent="0" algn="l" rtl="0">
              <a:lnSpc>
                <a:spcPct val="162162"/>
              </a:lnSpc>
              <a:spcBef>
                <a:spcPts val="0"/>
              </a:spcBef>
              <a:spcAft>
                <a:spcPts val="0"/>
              </a:spcAft>
              <a:buClr>
                <a:srgbClr val="CAD6DE"/>
              </a:buClr>
              <a:buSzPts val="1850"/>
              <a:buFont typeface="Cabin"/>
              <a:buNone/>
            </a:pPr>
            <a:r>
              <a:rPr lang="en-US" sz="1850" b="0" i="0" u="none" strike="noStrike" cap="none">
                <a:solidFill>
                  <a:srgbClr val="CAD6DE"/>
                </a:solidFill>
                <a:latin typeface="Cabin"/>
                <a:ea typeface="Cabin"/>
                <a:cs typeface="Cabin"/>
                <a:sym typeface="Cabin"/>
              </a:rPr>
              <a:t>Project made by: Amal Prasad</a:t>
            </a:r>
            <a:endParaRPr sz="1850" b="0" i="0" u="none" strike="noStrike" cap="none"/>
          </a:p>
        </p:txBody>
      </p:sp>
      <p:sp>
        <p:nvSpPr>
          <p:cNvPr id="735" name="Google Shape;735;p79"/>
          <p:cNvSpPr/>
          <p:nvPr/>
        </p:nvSpPr>
        <p:spPr>
          <a:xfrm>
            <a:off x="837724" y="5298519"/>
            <a:ext cx="7468553" cy="383024"/>
          </a:xfrm>
          <a:prstGeom prst="rect">
            <a:avLst/>
          </a:prstGeom>
          <a:noFill/>
          <a:ln>
            <a:noFill/>
          </a:ln>
        </p:spPr>
        <p:txBody>
          <a:bodyPr spcFirstLastPara="1" wrap="square" lIns="0" tIns="0" rIns="0" bIns="0" anchor="t" anchorCtr="0">
            <a:noAutofit/>
          </a:bodyPr>
          <a:lstStyle/>
          <a:p>
            <a:pPr marL="0" marR="0" lvl="0" indent="0" algn="l" rtl="0">
              <a:lnSpc>
                <a:spcPct val="162162"/>
              </a:lnSpc>
              <a:spcBef>
                <a:spcPts val="0"/>
              </a:spcBef>
              <a:spcAft>
                <a:spcPts val="0"/>
              </a:spcAft>
              <a:buClr>
                <a:srgbClr val="CAD6DE"/>
              </a:buClr>
              <a:buSzPts val="1850"/>
              <a:buFont typeface="Cabin"/>
              <a:buNone/>
            </a:pPr>
            <a:r>
              <a:rPr lang="en-US" sz="1850" b="0" i="0" u="none" strike="noStrike" cap="none">
                <a:solidFill>
                  <a:srgbClr val="CAD6DE"/>
                </a:solidFill>
                <a:latin typeface="Cabin"/>
                <a:ea typeface="Cabin"/>
                <a:cs typeface="Cabin"/>
                <a:sym typeface="Cabin"/>
              </a:rPr>
              <a:t>Mentored by: Ms. Shadiya P.P.</a:t>
            </a:r>
            <a:endParaRPr sz="1850" b="0" i="0" u="none" strike="noStrike" cap="none"/>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Google Shape;392;p62"/>
          <p:cNvSpPr/>
          <p:nvPr/>
        </p:nvSpPr>
        <p:spPr>
          <a:xfrm>
            <a:off x="837724" y="1266349"/>
            <a:ext cx="12132945" cy="704017"/>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Clr>
                <a:srgbClr val="FFFFFF"/>
              </a:buClr>
              <a:buSzPts val="4400"/>
              <a:buFont typeface="Unbounded"/>
              <a:buNone/>
            </a:pPr>
            <a:r>
              <a:rPr lang="en-US" sz="4400" b="0" i="0" u="none" strike="noStrike" cap="none">
                <a:solidFill>
                  <a:srgbClr val="FFFFFF"/>
                </a:solidFill>
                <a:latin typeface="Unbounded"/>
                <a:ea typeface="Unbounded"/>
                <a:cs typeface="Unbounded"/>
                <a:sym typeface="Unbounded"/>
              </a:rPr>
              <a:t>Data Acquisition &amp; Initial Exploration</a:t>
            </a:r>
            <a:endParaRPr sz="4400" b="0" i="0" u="none" strike="noStrike" cap="none"/>
          </a:p>
        </p:txBody>
      </p:sp>
      <p:pic>
        <p:nvPicPr>
          <p:cNvPr id="393" name="Google Shape;393;p62" descr="preencoded.png"/>
          <p:cNvPicPr preferRelativeResize="0"/>
          <p:nvPr/>
        </p:nvPicPr>
        <p:blipFill rotWithShape="1">
          <a:blip r:embed="rId3" cstate="email">
            <a:alphaModFix/>
          </a:blip>
          <a:srcRect/>
          <a:stretch/>
        </p:blipFill>
        <p:spPr>
          <a:xfrm>
            <a:off x="837724" y="2449116"/>
            <a:ext cx="2969419" cy="1835229"/>
          </a:xfrm>
          <a:prstGeom prst="rect">
            <a:avLst/>
          </a:prstGeom>
          <a:noFill/>
          <a:ln>
            <a:noFill/>
          </a:ln>
        </p:spPr>
      </p:pic>
      <p:sp>
        <p:nvSpPr>
          <p:cNvPr id="394" name="Google Shape;394;p62"/>
          <p:cNvSpPr/>
          <p:nvPr/>
        </p:nvSpPr>
        <p:spPr>
          <a:xfrm>
            <a:off x="837724" y="4583549"/>
            <a:ext cx="2816185" cy="351949"/>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Clr>
                <a:srgbClr val="CAD6DE"/>
              </a:buClr>
              <a:buSzPts val="2200"/>
              <a:buFont typeface="Unbounded"/>
              <a:buNone/>
            </a:pPr>
            <a:r>
              <a:rPr lang="en-US" sz="2200" b="0" i="0" u="none" strike="noStrike" cap="none">
                <a:solidFill>
                  <a:srgbClr val="CAD6DE"/>
                </a:solidFill>
                <a:latin typeface="Unbounded"/>
                <a:ea typeface="Unbounded"/>
                <a:cs typeface="Unbounded"/>
                <a:sym typeface="Unbounded"/>
              </a:rPr>
              <a:t>Library Imports</a:t>
            </a:r>
            <a:endParaRPr sz="2200" b="0" i="0" u="none" strike="noStrike" cap="none"/>
          </a:p>
        </p:txBody>
      </p:sp>
      <p:sp>
        <p:nvSpPr>
          <p:cNvPr id="395" name="Google Shape;395;p62"/>
          <p:cNvSpPr/>
          <p:nvPr/>
        </p:nvSpPr>
        <p:spPr>
          <a:xfrm>
            <a:off x="837724" y="5079087"/>
            <a:ext cx="2969419" cy="1532096"/>
          </a:xfrm>
          <a:prstGeom prst="rect">
            <a:avLst/>
          </a:prstGeom>
          <a:noFill/>
          <a:ln>
            <a:noFill/>
          </a:ln>
        </p:spPr>
        <p:txBody>
          <a:bodyPr spcFirstLastPara="1" wrap="square" lIns="0" tIns="0" rIns="0" bIns="0" anchor="t" anchorCtr="0">
            <a:noAutofit/>
          </a:bodyPr>
          <a:lstStyle/>
          <a:p>
            <a:pPr marL="0" marR="0" lvl="0" indent="0" algn="l" rtl="0">
              <a:lnSpc>
                <a:spcPct val="162162"/>
              </a:lnSpc>
              <a:spcBef>
                <a:spcPts val="0"/>
              </a:spcBef>
              <a:spcAft>
                <a:spcPts val="0"/>
              </a:spcAft>
              <a:buClr>
                <a:srgbClr val="CAD6DE"/>
              </a:buClr>
              <a:buSzPts val="1850"/>
              <a:buFont typeface="Cabin"/>
              <a:buNone/>
            </a:pPr>
            <a:r>
              <a:rPr lang="en-US" sz="1850" b="0" i="0" u="none" strike="noStrike" cap="none">
                <a:solidFill>
                  <a:srgbClr val="CAD6DE"/>
                </a:solidFill>
                <a:latin typeface="Cabin"/>
                <a:ea typeface="Cabin"/>
                <a:cs typeface="Cabin"/>
                <a:sym typeface="Cabin"/>
              </a:rPr>
              <a:t>Imported essential Python libraries such as Pandas, NumPy, Matplotlib, and Seaborn.</a:t>
            </a:r>
            <a:endParaRPr sz="1850" b="0" i="0" u="none" strike="noStrike" cap="none"/>
          </a:p>
        </p:txBody>
      </p:sp>
      <p:pic>
        <p:nvPicPr>
          <p:cNvPr id="396" name="Google Shape;396;p62" descr="preencoded.png"/>
          <p:cNvPicPr preferRelativeResize="0"/>
          <p:nvPr/>
        </p:nvPicPr>
        <p:blipFill rotWithShape="1">
          <a:blip r:embed="rId4" cstate="email">
            <a:alphaModFix/>
          </a:blip>
          <a:srcRect/>
          <a:stretch/>
        </p:blipFill>
        <p:spPr>
          <a:xfrm>
            <a:off x="4166116" y="2449116"/>
            <a:ext cx="2969538" cy="1835229"/>
          </a:xfrm>
          <a:prstGeom prst="rect">
            <a:avLst/>
          </a:prstGeom>
          <a:noFill/>
          <a:ln>
            <a:noFill/>
          </a:ln>
        </p:spPr>
      </p:pic>
      <p:sp>
        <p:nvSpPr>
          <p:cNvPr id="397" name="Google Shape;397;p62"/>
          <p:cNvSpPr/>
          <p:nvPr/>
        </p:nvSpPr>
        <p:spPr>
          <a:xfrm>
            <a:off x="4166116" y="4583549"/>
            <a:ext cx="2816185" cy="351949"/>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Clr>
                <a:srgbClr val="CAD6DE"/>
              </a:buClr>
              <a:buSzPts val="2200"/>
              <a:buFont typeface="Unbounded"/>
              <a:buNone/>
            </a:pPr>
            <a:r>
              <a:rPr lang="en-US" sz="2200" b="0" i="0" u="none" strike="noStrike" cap="none">
                <a:solidFill>
                  <a:srgbClr val="CAD6DE"/>
                </a:solidFill>
                <a:latin typeface="Unbounded"/>
                <a:ea typeface="Unbounded"/>
                <a:cs typeface="Unbounded"/>
                <a:sym typeface="Unbounded"/>
              </a:rPr>
              <a:t>Data Loading</a:t>
            </a:r>
            <a:endParaRPr sz="2200" b="0" i="0" u="none" strike="noStrike" cap="none"/>
          </a:p>
        </p:txBody>
      </p:sp>
      <p:sp>
        <p:nvSpPr>
          <p:cNvPr id="398" name="Google Shape;398;p62"/>
          <p:cNvSpPr/>
          <p:nvPr/>
        </p:nvSpPr>
        <p:spPr>
          <a:xfrm>
            <a:off x="4166116" y="5079087"/>
            <a:ext cx="2969538" cy="1532096"/>
          </a:xfrm>
          <a:prstGeom prst="rect">
            <a:avLst/>
          </a:prstGeom>
          <a:noFill/>
          <a:ln>
            <a:noFill/>
          </a:ln>
        </p:spPr>
        <p:txBody>
          <a:bodyPr spcFirstLastPara="1" wrap="square" lIns="0" tIns="0" rIns="0" bIns="0" anchor="t" anchorCtr="0">
            <a:noAutofit/>
          </a:bodyPr>
          <a:lstStyle/>
          <a:p>
            <a:pPr marL="0" marR="0" lvl="0" indent="0" algn="l" rtl="0">
              <a:lnSpc>
                <a:spcPct val="162162"/>
              </a:lnSpc>
              <a:spcBef>
                <a:spcPts val="0"/>
              </a:spcBef>
              <a:spcAft>
                <a:spcPts val="0"/>
              </a:spcAft>
              <a:buClr>
                <a:srgbClr val="CAD6DE"/>
              </a:buClr>
              <a:buSzPts val="1850"/>
              <a:buFont typeface="Cabin"/>
              <a:buNone/>
            </a:pPr>
            <a:r>
              <a:rPr lang="en-US" sz="1850" b="0" i="0" u="none" strike="noStrike" cap="none">
                <a:solidFill>
                  <a:srgbClr val="CAD6DE"/>
                </a:solidFill>
                <a:latin typeface="Cabin"/>
                <a:ea typeface="Cabin"/>
                <a:cs typeface="Cabin"/>
                <a:sym typeface="Cabin"/>
              </a:rPr>
              <a:t>Loaded household power consumption data from a CSV file into a Pandas DataFrame.</a:t>
            </a:r>
            <a:endParaRPr sz="1850" b="0" i="0" u="none" strike="noStrike" cap="none"/>
          </a:p>
        </p:txBody>
      </p:sp>
      <p:pic>
        <p:nvPicPr>
          <p:cNvPr id="399" name="Google Shape;399;p62" descr="preencoded.png"/>
          <p:cNvPicPr preferRelativeResize="0"/>
          <p:nvPr/>
        </p:nvPicPr>
        <p:blipFill rotWithShape="1">
          <a:blip r:embed="rId5" cstate="email">
            <a:alphaModFix/>
          </a:blip>
          <a:srcRect/>
          <a:stretch/>
        </p:blipFill>
        <p:spPr>
          <a:xfrm>
            <a:off x="7494627" y="2449116"/>
            <a:ext cx="2969538" cy="1835229"/>
          </a:xfrm>
          <a:prstGeom prst="rect">
            <a:avLst/>
          </a:prstGeom>
          <a:noFill/>
          <a:ln>
            <a:noFill/>
          </a:ln>
        </p:spPr>
      </p:pic>
      <p:sp>
        <p:nvSpPr>
          <p:cNvPr id="400" name="Google Shape;400;p62"/>
          <p:cNvSpPr/>
          <p:nvPr/>
        </p:nvSpPr>
        <p:spPr>
          <a:xfrm>
            <a:off x="7494627" y="4583549"/>
            <a:ext cx="2969538" cy="703898"/>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Clr>
                <a:srgbClr val="CAD6DE"/>
              </a:buClr>
              <a:buSzPts val="2200"/>
              <a:buFont typeface="Unbounded"/>
              <a:buNone/>
            </a:pPr>
            <a:r>
              <a:rPr lang="en-US" sz="2200" b="0" i="0" u="none" strike="noStrike" cap="none">
                <a:solidFill>
                  <a:srgbClr val="CAD6DE"/>
                </a:solidFill>
                <a:latin typeface="Unbounded"/>
                <a:ea typeface="Unbounded"/>
                <a:cs typeface="Unbounded"/>
                <a:sym typeface="Unbounded"/>
              </a:rPr>
              <a:t>Initial Data Inspection</a:t>
            </a:r>
            <a:endParaRPr sz="2200" b="0" i="0" u="none" strike="noStrike" cap="none"/>
          </a:p>
        </p:txBody>
      </p:sp>
      <p:sp>
        <p:nvSpPr>
          <p:cNvPr id="401" name="Google Shape;401;p62"/>
          <p:cNvSpPr/>
          <p:nvPr/>
        </p:nvSpPr>
        <p:spPr>
          <a:xfrm>
            <a:off x="7494627" y="5431036"/>
            <a:ext cx="2969538" cy="1532096"/>
          </a:xfrm>
          <a:prstGeom prst="rect">
            <a:avLst/>
          </a:prstGeom>
          <a:noFill/>
          <a:ln>
            <a:noFill/>
          </a:ln>
        </p:spPr>
        <p:txBody>
          <a:bodyPr spcFirstLastPara="1" wrap="square" lIns="0" tIns="0" rIns="0" bIns="0" anchor="t" anchorCtr="0">
            <a:noAutofit/>
          </a:bodyPr>
          <a:lstStyle/>
          <a:p>
            <a:pPr marL="0" marR="0" lvl="0" indent="0" algn="l" rtl="0">
              <a:lnSpc>
                <a:spcPct val="162162"/>
              </a:lnSpc>
              <a:spcBef>
                <a:spcPts val="0"/>
              </a:spcBef>
              <a:spcAft>
                <a:spcPts val="0"/>
              </a:spcAft>
              <a:buClr>
                <a:srgbClr val="CAD6DE"/>
              </a:buClr>
              <a:buSzPts val="1850"/>
              <a:buFont typeface="Cabin"/>
              <a:buNone/>
            </a:pPr>
            <a:r>
              <a:rPr lang="en-US" sz="1850" b="0" i="0" u="none" strike="noStrike" cap="none">
                <a:solidFill>
                  <a:srgbClr val="CAD6DE"/>
                </a:solidFill>
                <a:latin typeface="Cabin"/>
                <a:ea typeface="Cabin"/>
                <a:cs typeface="Cabin"/>
                <a:sym typeface="Cabin"/>
              </a:rPr>
              <a:t>Examined data types, dataset shape, and checked for missing values using Pandas functions.</a:t>
            </a:r>
            <a:endParaRPr sz="1850" b="0" i="0" u="none" strike="noStrike" cap="none"/>
          </a:p>
        </p:txBody>
      </p:sp>
      <p:pic>
        <p:nvPicPr>
          <p:cNvPr id="402" name="Google Shape;402;p62" descr="preencoded.png"/>
          <p:cNvPicPr preferRelativeResize="0"/>
          <p:nvPr/>
        </p:nvPicPr>
        <p:blipFill rotWithShape="1">
          <a:blip r:embed="rId6" cstate="email">
            <a:alphaModFix/>
          </a:blip>
          <a:srcRect/>
          <a:stretch/>
        </p:blipFill>
        <p:spPr>
          <a:xfrm>
            <a:off x="10823138" y="2449116"/>
            <a:ext cx="2969538" cy="1835229"/>
          </a:xfrm>
          <a:prstGeom prst="rect">
            <a:avLst/>
          </a:prstGeom>
          <a:noFill/>
          <a:ln>
            <a:noFill/>
          </a:ln>
        </p:spPr>
      </p:pic>
      <p:sp>
        <p:nvSpPr>
          <p:cNvPr id="403" name="Google Shape;403;p62"/>
          <p:cNvSpPr/>
          <p:nvPr/>
        </p:nvSpPr>
        <p:spPr>
          <a:xfrm>
            <a:off x="10823138" y="4583549"/>
            <a:ext cx="2816185" cy="351949"/>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Clr>
                <a:srgbClr val="CAD6DE"/>
              </a:buClr>
              <a:buSzPts val="2200"/>
              <a:buFont typeface="Unbounded"/>
              <a:buNone/>
            </a:pPr>
            <a:r>
              <a:rPr lang="en-US" sz="2200" b="0" i="0" u="none" strike="noStrike" cap="none">
                <a:solidFill>
                  <a:srgbClr val="CAD6DE"/>
                </a:solidFill>
                <a:latin typeface="Unbounded"/>
                <a:ea typeface="Unbounded"/>
                <a:cs typeface="Unbounded"/>
                <a:sym typeface="Unbounded"/>
              </a:rPr>
              <a:t>Observations</a:t>
            </a:r>
            <a:endParaRPr sz="2200" b="0" i="0" u="none" strike="noStrike" cap="none"/>
          </a:p>
        </p:txBody>
      </p:sp>
      <p:sp>
        <p:nvSpPr>
          <p:cNvPr id="404" name="Google Shape;404;p62"/>
          <p:cNvSpPr/>
          <p:nvPr/>
        </p:nvSpPr>
        <p:spPr>
          <a:xfrm>
            <a:off x="10823138" y="5079087"/>
            <a:ext cx="2969538" cy="1532096"/>
          </a:xfrm>
          <a:prstGeom prst="rect">
            <a:avLst/>
          </a:prstGeom>
          <a:noFill/>
          <a:ln>
            <a:noFill/>
          </a:ln>
        </p:spPr>
        <p:txBody>
          <a:bodyPr spcFirstLastPara="1" wrap="square" lIns="0" tIns="0" rIns="0" bIns="0" anchor="t" anchorCtr="0">
            <a:noAutofit/>
          </a:bodyPr>
          <a:lstStyle/>
          <a:p>
            <a:pPr marL="0" marR="0" lvl="0" indent="0" algn="l" rtl="0">
              <a:lnSpc>
                <a:spcPct val="162162"/>
              </a:lnSpc>
              <a:spcBef>
                <a:spcPts val="0"/>
              </a:spcBef>
              <a:spcAft>
                <a:spcPts val="0"/>
              </a:spcAft>
              <a:buClr>
                <a:srgbClr val="CAD6DE"/>
              </a:buClr>
              <a:buSzPts val="1850"/>
              <a:buFont typeface="Cabin"/>
              <a:buNone/>
            </a:pPr>
            <a:r>
              <a:rPr lang="en-US" sz="1850" b="0" i="0" u="none" strike="noStrike" cap="none">
                <a:solidFill>
                  <a:srgbClr val="CAD6DE"/>
                </a:solidFill>
                <a:latin typeface="Cabin"/>
                <a:ea typeface="Cabin"/>
                <a:cs typeface="Cabin"/>
                <a:sym typeface="Cabin"/>
              </a:rPr>
              <a:t>The dataset is large and requires preprocessing to handle missing values and convert data types.</a:t>
            </a:r>
            <a:endParaRPr sz="1850" b="0" i="0" u="none" strike="noStrike" cap="none"/>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sp>
        <p:nvSpPr>
          <p:cNvPr id="410" name="Google Shape;410;p63"/>
          <p:cNvSpPr/>
          <p:nvPr/>
        </p:nvSpPr>
        <p:spPr>
          <a:xfrm>
            <a:off x="755924" y="747000"/>
            <a:ext cx="11257500" cy="635100"/>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Clr>
                <a:srgbClr val="FFFFFF"/>
              </a:buClr>
              <a:buSzPts val="4000"/>
              <a:buFont typeface="Unbounded"/>
              <a:buNone/>
            </a:pPr>
            <a:r>
              <a:rPr lang="en-US" sz="4000" b="0" i="0" u="none" strike="noStrike" cap="none">
                <a:solidFill>
                  <a:srgbClr val="FFFFFF"/>
                </a:solidFill>
                <a:latin typeface="Unbounded"/>
                <a:ea typeface="Unbounded"/>
                <a:cs typeface="Unbounded"/>
                <a:sym typeface="Unbounded"/>
              </a:rPr>
              <a:t>Data Cleaning &amp; </a:t>
            </a:r>
            <a:r>
              <a:rPr lang="en-US" sz="4000">
                <a:solidFill>
                  <a:srgbClr val="FFFFFF"/>
                </a:solidFill>
                <a:latin typeface="Unbounded"/>
                <a:ea typeface="Unbounded"/>
                <a:cs typeface="Unbounded"/>
                <a:sym typeface="Unbounded"/>
              </a:rPr>
              <a:t>P</a:t>
            </a:r>
            <a:r>
              <a:rPr lang="en-US" sz="4000" b="0" i="0" u="none" strike="noStrike" cap="none">
                <a:solidFill>
                  <a:srgbClr val="FFFFFF"/>
                </a:solidFill>
                <a:latin typeface="Unbounded"/>
                <a:ea typeface="Unbounded"/>
                <a:cs typeface="Unbounded"/>
                <a:sym typeface="Unbounded"/>
              </a:rPr>
              <a:t>reprocessing</a:t>
            </a:r>
            <a:endParaRPr sz="4000" b="0" i="0" u="none" strike="noStrike" cap="none"/>
          </a:p>
        </p:txBody>
      </p:sp>
      <p:pic>
        <p:nvPicPr>
          <p:cNvPr id="411" name="Google Shape;411;p63" descr="preencoded.png"/>
          <p:cNvPicPr preferRelativeResize="0"/>
          <p:nvPr/>
        </p:nvPicPr>
        <p:blipFill rotWithShape="1">
          <a:blip r:embed="rId3" cstate="email">
            <a:alphaModFix/>
          </a:blip>
          <a:srcRect/>
          <a:stretch/>
        </p:blipFill>
        <p:spPr>
          <a:xfrm>
            <a:off x="755928" y="1814155"/>
            <a:ext cx="3750469" cy="2317909"/>
          </a:xfrm>
          <a:prstGeom prst="rect">
            <a:avLst/>
          </a:prstGeom>
          <a:noFill/>
          <a:ln>
            <a:noFill/>
          </a:ln>
        </p:spPr>
      </p:pic>
      <p:sp>
        <p:nvSpPr>
          <p:cNvPr id="412" name="Google Shape;412;p63"/>
          <p:cNvSpPr/>
          <p:nvPr/>
        </p:nvSpPr>
        <p:spPr>
          <a:xfrm>
            <a:off x="755928" y="4401979"/>
            <a:ext cx="5201950" cy="317540"/>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Clr>
                <a:srgbClr val="CAD6DE"/>
              </a:buClr>
              <a:buSzPts val="2000"/>
              <a:buFont typeface="Unbounded"/>
              <a:buNone/>
            </a:pPr>
            <a:r>
              <a:rPr lang="en-US" sz="2000" b="0" i="0" u="none" strike="noStrike" cap="none" dirty="0">
                <a:solidFill>
                  <a:srgbClr val="CAD6DE"/>
                </a:solidFill>
                <a:latin typeface="Unbounded"/>
                <a:ea typeface="Unbounded"/>
                <a:cs typeface="Unbounded"/>
                <a:sym typeface="Unbounded"/>
              </a:rPr>
              <a:t>Missing Data Handling</a:t>
            </a:r>
            <a:endParaRPr sz="2000" b="0" i="0" u="none" strike="noStrike" cap="none"/>
          </a:p>
        </p:txBody>
      </p:sp>
      <p:sp>
        <p:nvSpPr>
          <p:cNvPr id="413" name="Google Shape;413;p63"/>
          <p:cNvSpPr/>
          <p:nvPr/>
        </p:nvSpPr>
        <p:spPr>
          <a:xfrm>
            <a:off x="755928" y="4849058"/>
            <a:ext cx="4156829" cy="1036558"/>
          </a:xfrm>
          <a:prstGeom prst="rect">
            <a:avLst/>
          </a:prstGeom>
          <a:noFill/>
          <a:ln>
            <a:noFill/>
          </a:ln>
        </p:spPr>
        <p:txBody>
          <a:bodyPr spcFirstLastPara="1" wrap="square" lIns="0" tIns="0" rIns="0" bIns="0" anchor="t" anchorCtr="0">
            <a:noAutofit/>
          </a:bodyPr>
          <a:lstStyle/>
          <a:p>
            <a:pPr marL="0" marR="0" lvl="0" indent="0" algn="l" rtl="0">
              <a:lnSpc>
                <a:spcPct val="158823"/>
              </a:lnSpc>
              <a:spcBef>
                <a:spcPts val="0"/>
              </a:spcBef>
              <a:spcAft>
                <a:spcPts val="0"/>
              </a:spcAft>
              <a:buClr>
                <a:srgbClr val="CAD6DE"/>
              </a:buClr>
              <a:buSzPts val="1700"/>
              <a:buFont typeface="Cabin"/>
              <a:buNone/>
            </a:pPr>
            <a:r>
              <a:rPr lang="en-US" sz="1700" b="0" i="0" u="none" strike="noStrike" cap="none">
                <a:solidFill>
                  <a:srgbClr val="CAD6DE"/>
                </a:solidFill>
                <a:latin typeface="Cabin"/>
                <a:ea typeface="Cabin"/>
                <a:cs typeface="Cabin"/>
                <a:sym typeface="Cabin"/>
              </a:rPr>
              <a:t>Rows with null values were dropped using df.dropna(), and the DataFrame index was reset to maintain data integrity.</a:t>
            </a:r>
            <a:endParaRPr sz="1700" b="0" i="0" u="none" strike="noStrike" cap="none"/>
          </a:p>
        </p:txBody>
      </p:sp>
      <p:pic>
        <p:nvPicPr>
          <p:cNvPr id="414" name="Google Shape;414;p63" descr="preencoded.png"/>
          <p:cNvPicPr preferRelativeResize="0"/>
          <p:nvPr/>
        </p:nvPicPr>
        <p:blipFill rotWithShape="1">
          <a:blip r:embed="rId4" cstate="email">
            <a:alphaModFix/>
          </a:blip>
          <a:srcRect/>
          <a:stretch/>
        </p:blipFill>
        <p:spPr>
          <a:xfrm>
            <a:off x="5236726" y="1814155"/>
            <a:ext cx="3750469" cy="2317909"/>
          </a:xfrm>
          <a:prstGeom prst="rect">
            <a:avLst/>
          </a:prstGeom>
          <a:noFill/>
          <a:ln>
            <a:noFill/>
          </a:ln>
        </p:spPr>
      </p:pic>
      <p:sp>
        <p:nvSpPr>
          <p:cNvPr id="415" name="Google Shape;415;p63"/>
          <p:cNvSpPr/>
          <p:nvPr/>
        </p:nvSpPr>
        <p:spPr>
          <a:xfrm>
            <a:off x="5236726" y="4401979"/>
            <a:ext cx="4156829" cy="635079"/>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Clr>
                <a:srgbClr val="CAD6DE"/>
              </a:buClr>
              <a:buSzPts val="2000"/>
              <a:buFont typeface="Unbounded"/>
              <a:buNone/>
            </a:pPr>
            <a:r>
              <a:rPr lang="en-US" sz="2000" b="0" i="0" u="none" strike="noStrike" cap="none" dirty="0">
                <a:solidFill>
                  <a:srgbClr val="CAD6DE"/>
                </a:solidFill>
                <a:latin typeface="Unbounded"/>
                <a:ea typeface="Unbounded"/>
                <a:cs typeface="Unbounded"/>
                <a:sym typeface="Unbounded"/>
              </a:rPr>
              <a:t>Type Conversion &amp; </a:t>
            </a:r>
            <a:r>
              <a:rPr lang="en-US" sz="2000" b="0" i="0" u="none" strike="noStrike" cap="none" dirty="0" err="1">
                <a:solidFill>
                  <a:srgbClr val="CAD6DE"/>
                </a:solidFill>
                <a:latin typeface="Unbounded"/>
                <a:ea typeface="Unbounded"/>
                <a:cs typeface="Unbounded"/>
                <a:sym typeface="Unbounded"/>
              </a:rPr>
              <a:t>Datetime</a:t>
            </a:r>
            <a:r>
              <a:rPr lang="en-US" sz="2000" b="0" i="0" u="none" strike="noStrike" cap="none" dirty="0">
                <a:solidFill>
                  <a:srgbClr val="CAD6DE"/>
                </a:solidFill>
                <a:latin typeface="Unbounded"/>
                <a:ea typeface="Unbounded"/>
                <a:cs typeface="Unbounded"/>
                <a:sym typeface="Unbounded"/>
              </a:rPr>
              <a:t> Creation</a:t>
            </a:r>
            <a:endParaRPr sz="2000" b="0" i="0" u="none" strike="noStrike" cap="none"/>
          </a:p>
        </p:txBody>
      </p:sp>
      <p:sp>
        <p:nvSpPr>
          <p:cNvPr id="416" name="Google Shape;416;p63"/>
          <p:cNvSpPr/>
          <p:nvPr/>
        </p:nvSpPr>
        <p:spPr>
          <a:xfrm>
            <a:off x="5236726" y="5166598"/>
            <a:ext cx="4156829" cy="1382078"/>
          </a:xfrm>
          <a:prstGeom prst="rect">
            <a:avLst/>
          </a:prstGeom>
          <a:noFill/>
          <a:ln>
            <a:noFill/>
          </a:ln>
        </p:spPr>
        <p:txBody>
          <a:bodyPr spcFirstLastPara="1" wrap="square" lIns="0" tIns="0" rIns="0" bIns="0" anchor="t" anchorCtr="0">
            <a:noAutofit/>
          </a:bodyPr>
          <a:lstStyle/>
          <a:p>
            <a:pPr marL="0" marR="0" lvl="0" indent="0" algn="l" rtl="0">
              <a:lnSpc>
                <a:spcPct val="158823"/>
              </a:lnSpc>
              <a:spcBef>
                <a:spcPts val="0"/>
              </a:spcBef>
              <a:spcAft>
                <a:spcPts val="0"/>
              </a:spcAft>
              <a:buClr>
                <a:srgbClr val="CAD6DE"/>
              </a:buClr>
              <a:buSzPts val="1700"/>
              <a:buFont typeface="Cabin"/>
              <a:buNone/>
            </a:pPr>
            <a:r>
              <a:rPr lang="en-US" sz="1700" b="0" i="0" u="none" strike="noStrike" cap="none">
                <a:solidFill>
                  <a:srgbClr val="CAD6DE"/>
                </a:solidFill>
                <a:latin typeface="Cabin"/>
                <a:ea typeface="Cabin"/>
                <a:cs typeface="Cabin"/>
                <a:sym typeface="Cabin"/>
              </a:rPr>
              <a:t>A function was defined to combine Date and Time into a new datetime column. Key columns were converted to numeric types using pd.to_numeric().</a:t>
            </a:r>
            <a:endParaRPr sz="1700" b="0" i="0" u="none" strike="noStrike" cap="none"/>
          </a:p>
        </p:txBody>
      </p:sp>
      <p:pic>
        <p:nvPicPr>
          <p:cNvPr id="417" name="Google Shape;417;p63" descr="preencoded.png"/>
          <p:cNvPicPr preferRelativeResize="0"/>
          <p:nvPr/>
        </p:nvPicPr>
        <p:blipFill rotWithShape="1">
          <a:blip r:embed="rId5" cstate="email">
            <a:alphaModFix/>
          </a:blip>
          <a:srcRect/>
          <a:stretch/>
        </p:blipFill>
        <p:spPr>
          <a:xfrm>
            <a:off x="9717524" y="1814155"/>
            <a:ext cx="3750588" cy="2318028"/>
          </a:xfrm>
          <a:prstGeom prst="rect">
            <a:avLst/>
          </a:prstGeom>
          <a:noFill/>
          <a:ln>
            <a:noFill/>
          </a:ln>
        </p:spPr>
      </p:pic>
      <p:sp>
        <p:nvSpPr>
          <p:cNvPr id="418" name="Google Shape;418;p63"/>
          <p:cNvSpPr/>
          <p:nvPr/>
        </p:nvSpPr>
        <p:spPr>
          <a:xfrm>
            <a:off x="9717524" y="4402098"/>
            <a:ext cx="2540913" cy="317540"/>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Clr>
                <a:srgbClr val="CAD6DE"/>
              </a:buClr>
              <a:buSzPts val="2000"/>
              <a:buFont typeface="Unbounded"/>
              <a:buNone/>
            </a:pPr>
            <a:r>
              <a:rPr lang="en-US" sz="2000" b="0" i="0" u="none" strike="noStrike" cap="none">
                <a:solidFill>
                  <a:srgbClr val="CAD6DE"/>
                </a:solidFill>
                <a:latin typeface="Unbounded"/>
                <a:ea typeface="Unbounded"/>
                <a:cs typeface="Unbounded"/>
                <a:sym typeface="Unbounded"/>
              </a:rPr>
              <a:t>Outlier Removal</a:t>
            </a:r>
            <a:endParaRPr sz="2000" b="0" i="0" u="none" strike="noStrike" cap="none"/>
          </a:p>
        </p:txBody>
      </p:sp>
      <p:sp>
        <p:nvSpPr>
          <p:cNvPr id="419" name="Google Shape;419;p63"/>
          <p:cNvSpPr/>
          <p:nvPr/>
        </p:nvSpPr>
        <p:spPr>
          <a:xfrm>
            <a:off x="9717524" y="4849178"/>
            <a:ext cx="4156948" cy="1382078"/>
          </a:xfrm>
          <a:prstGeom prst="rect">
            <a:avLst/>
          </a:prstGeom>
          <a:noFill/>
          <a:ln>
            <a:noFill/>
          </a:ln>
        </p:spPr>
        <p:txBody>
          <a:bodyPr spcFirstLastPara="1" wrap="square" lIns="0" tIns="0" rIns="0" bIns="0" anchor="t" anchorCtr="0">
            <a:noAutofit/>
          </a:bodyPr>
          <a:lstStyle/>
          <a:p>
            <a:pPr marL="0" marR="0" lvl="0" indent="0" algn="l" rtl="0">
              <a:lnSpc>
                <a:spcPct val="158823"/>
              </a:lnSpc>
              <a:spcBef>
                <a:spcPts val="0"/>
              </a:spcBef>
              <a:spcAft>
                <a:spcPts val="0"/>
              </a:spcAft>
              <a:buClr>
                <a:srgbClr val="CAD6DE"/>
              </a:buClr>
              <a:buSzPts val="1700"/>
              <a:buFont typeface="Cabin"/>
              <a:buNone/>
            </a:pPr>
            <a:r>
              <a:rPr lang="en-US" sz="1700" b="0" i="0" u="none" strike="noStrike" cap="none">
                <a:solidFill>
                  <a:srgbClr val="CAD6DE"/>
                </a:solidFill>
                <a:latin typeface="Cabin"/>
                <a:ea typeface="Cabin"/>
                <a:cs typeface="Cabin"/>
                <a:sym typeface="Cabin"/>
              </a:rPr>
              <a:t>Outlier detection and removal were applied in two rounds, cleaning base columns and derived features using the IQR method to ensure stable trends.</a:t>
            </a:r>
            <a:endParaRPr sz="1700" b="0" i="0" u="none" strike="noStrike" cap="none"/>
          </a:p>
        </p:txBody>
      </p:sp>
      <p:sp>
        <p:nvSpPr>
          <p:cNvPr id="420" name="Google Shape;420;p63"/>
          <p:cNvSpPr/>
          <p:nvPr/>
        </p:nvSpPr>
        <p:spPr>
          <a:xfrm>
            <a:off x="755928" y="6886163"/>
            <a:ext cx="13118400" cy="690900"/>
          </a:xfrm>
          <a:prstGeom prst="rect">
            <a:avLst/>
          </a:prstGeom>
          <a:noFill/>
          <a:ln>
            <a:noFill/>
          </a:ln>
        </p:spPr>
        <p:txBody>
          <a:bodyPr spcFirstLastPara="1" wrap="square" lIns="0" tIns="0" rIns="0" bIns="0" anchor="t" anchorCtr="0">
            <a:noAutofit/>
          </a:bodyPr>
          <a:lstStyle/>
          <a:p>
            <a:pPr marL="0" marR="0" lvl="0" indent="0" algn="l" rtl="0">
              <a:lnSpc>
                <a:spcPct val="158823"/>
              </a:lnSpc>
              <a:spcBef>
                <a:spcPts val="0"/>
              </a:spcBef>
              <a:spcAft>
                <a:spcPts val="0"/>
              </a:spcAft>
              <a:buClr>
                <a:srgbClr val="CAD6DE"/>
              </a:buClr>
              <a:buSzPts val="1700"/>
              <a:buFont typeface="Cabin"/>
              <a:buNone/>
            </a:pPr>
            <a:r>
              <a:rPr lang="en-US" sz="1700" b="0" i="0" u="none" strike="noStrike" cap="none">
                <a:solidFill>
                  <a:srgbClr val="CAD6DE"/>
                </a:solidFill>
                <a:latin typeface="Cabin"/>
                <a:ea typeface="Cabin"/>
                <a:cs typeface="Cabin"/>
                <a:sym typeface="Cabin"/>
              </a:rPr>
              <a:t>After cleaning, the dataset remains robust with meaningful, continuous numeric values. Outlier removal was critical for reducing noise, especially given the extreme values in some energy metrics. The creation of a datetime column facilitates time-based feature extraction.</a:t>
            </a:r>
            <a:endParaRPr sz="1700" b="0" i="0" u="none" strike="noStrike" cap="none"/>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sp>
        <p:nvSpPr>
          <p:cNvPr id="426" name="Google Shape;426;p64"/>
          <p:cNvSpPr/>
          <p:nvPr/>
        </p:nvSpPr>
        <p:spPr>
          <a:xfrm>
            <a:off x="691515" y="698778"/>
            <a:ext cx="13247370" cy="1162288"/>
          </a:xfrm>
          <a:prstGeom prst="rect">
            <a:avLst/>
          </a:prstGeom>
          <a:noFill/>
          <a:ln>
            <a:noFill/>
          </a:ln>
        </p:spPr>
        <p:txBody>
          <a:bodyPr spcFirstLastPara="1" wrap="square" lIns="0" tIns="0" rIns="0" bIns="0" anchor="t" anchorCtr="0">
            <a:noAutofit/>
          </a:bodyPr>
          <a:lstStyle/>
          <a:p>
            <a:pPr marL="0" marR="0" lvl="0" indent="0" algn="l" rtl="0">
              <a:lnSpc>
                <a:spcPct val="124657"/>
              </a:lnSpc>
              <a:spcBef>
                <a:spcPts val="0"/>
              </a:spcBef>
              <a:spcAft>
                <a:spcPts val="0"/>
              </a:spcAft>
              <a:buClr>
                <a:srgbClr val="FFFFFF"/>
              </a:buClr>
              <a:buSzPts val="3650"/>
              <a:buFont typeface="Unbounded"/>
              <a:buNone/>
            </a:pPr>
            <a:r>
              <a:rPr lang="en-US" sz="3650" b="0" i="0" u="none" strike="noStrike" cap="none">
                <a:solidFill>
                  <a:srgbClr val="FFFFFF"/>
                </a:solidFill>
                <a:latin typeface="Unbounded"/>
                <a:ea typeface="Unbounded"/>
                <a:cs typeface="Unbounded"/>
                <a:sym typeface="Unbounded"/>
              </a:rPr>
              <a:t>4. Exploratory Data Analysis (EDA) &amp; Feature Engineering</a:t>
            </a:r>
            <a:endParaRPr sz="3650" b="0" i="0" u="none" strike="noStrike" cap="none"/>
          </a:p>
        </p:txBody>
      </p:sp>
      <p:pic>
        <p:nvPicPr>
          <p:cNvPr id="427" name="Google Shape;427;p64" descr="preencoded.png"/>
          <p:cNvPicPr preferRelativeResize="0"/>
          <p:nvPr/>
        </p:nvPicPr>
        <p:blipFill rotWithShape="1">
          <a:blip r:embed="rId3" cstate="email">
            <a:alphaModFix/>
          </a:blip>
          <a:srcRect/>
          <a:stretch/>
        </p:blipFill>
        <p:spPr>
          <a:xfrm>
            <a:off x="691515" y="2256234"/>
            <a:ext cx="2550200" cy="1576030"/>
          </a:xfrm>
          <a:prstGeom prst="rect">
            <a:avLst/>
          </a:prstGeom>
          <a:noFill/>
          <a:ln>
            <a:noFill/>
          </a:ln>
        </p:spPr>
      </p:pic>
      <p:sp>
        <p:nvSpPr>
          <p:cNvPr id="428" name="Google Shape;428;p64"/>
          <p:cNvSpPr/>
          <p:nvPr/>
        </p:nvSpPr>
        <p:spPr>
          <a:xfrm>
            <a:off x="691515" y="4079200"/>
            <a:ext cx="3089553" cy="581025"/>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Clr>
                <a:srgbClr val="CAD6DE"/>
              </a:buClr>
              <a:buSzPts val="1800"/>
              <a:buFont typeface="Unbounded"/>
              <a:buNone/>
            </a:pPr>
            <a:r>
              <a:rPr lang="en-US" sz="1800" b="0" i="0" u="none" strike="noStrike" cap="none">
                <a:solidFill>
                  <a:srgbClr val="CAD6DE"/>
                </a:solidFill>
                <a:latin typeface="Unbounded"/>
                <a:ea typeface="Unbounded"/>
                <a:cs typeface="Unbounded"/>
                <a:sym typeface="Unbounded"/>
              </a:rPr>
              <a:t>Visualization of Distributions</a:t>
            </a:r>
            <a:endParaRPr sz="1800" b="0" i="0" u="none" strike="noStrike" cap="none"/>
          </a:p>
        </p:txBody>
      </p:sp>
      <p:sp>
        <p:nvSpPr>
          <p:cNvPr id="429" name="Google Shape;429;p64"/>
          <p:cNvSpPr/>
          <p:nvPr/>
        </p:nvSpPr>
        <p:spPr>
          <a:xfrm>
            <a:off x="691515" y="4778692"/>
            <a:ext cx="3089553" cy="1581150"/>
          </a:xfrm>
          <a:prstGeom prst="rect">
            <a:avLst/>
          </a:prstGeom>
          <a:noFill/>
          <a:ln>
            <a:noFill/>
          </a:ln>
        </p:spPr>
        <p:txBody>
          <a:bodyPr spcFirstLastPara="1" wrap="square" lIns="0" tIns="0" rIns="0" bIns="0" anchor="t" anchorCtr="0">
            <a:noAutofit/>
          </a:bodyPr>
          <a:lstStyle/>
          <a:p>
            <a:pPr marL="0" marR="0" lvl="0" indent="0" algn="l" rtl="0">
              <a:lnSpc>
                <a:spcPct val="158064"/>
              </a:lnSpc>
              <a:spcBef>
                <a:spcPts val="0"/>
              </a:spcBef>
              <a:spcAft>
                <a:spcPts val="0"/>
              </a:spcAft>
              <a:buClr>
                <a:srgbClr val="CAD6DE"/>
              </a:buClr>
              <a:buSzPts val="1550"/>
              <a:buFont typeface="Cabin"/>
              <a:buNone/>
            </a:pPr>
            <a:r>
              <a:rPr lang="en-US" sz="1550" b="0" i="0" u="none" strike="noStrike" cap="none">
                <a:solidFill>
                  <a:srgbClr val="CAD6DE"/>
                </a:solidFill>
                <a:latin typeface="Cabin"/>
                <a:ea typeface="Cabin"/>
                <a:cs typeface="Cabin"/>
                <a:sym typeface="Cabin"/>
              </a:rPr>
              <a:t>Generated histograms for Voltage and other energy metrics. Voltage showed an almost normal distribution, while other features displayed right-skewed distributions.</a:t>
            </a:r>
            <a:endParaRPr sz="1550" b="0" i="0" u="none" strike="noStrike" cap="none"/>
          </a:p>
        </p:txBody>
      </p:sp>
      <p:pic>
        <p:nvPicPr>
          <p:cNvPr id="430" name="Google Shape;430;p64" descr="preencoded.png"/>
          <p:cNvPicPr preferRelativeResize="0"/>
          <p:nvPr/>
        </p:nvPicPr>
        <p:blipFill rotWithShape="1">
          <a:blip r:embed="rId4" cstate="email">
            <a:alphaModFix/>
          </a:blip>
          <a:srcRect/>
          <a:stretch/>
        </p:blipFill>
        <p:spPr>
          <a:xfrm>
            <a:off x="4077414" y="2256234"/>
            <a:ext cx="2550200" cy="1576030"/>
          </a:xfrm>
          <a:prstGeom prst="rect">
            <a:avLst/>
          </a:prstGeom>
          <a:noFill/>
          <a:ln>
            <a:noFill/>
          </a:ln>
        </p:spPr>
      </p:pic>
      <p:sp>
        <p:nvSpPr>
          <p:cNvPr id="431" name="Google Shape;431;p64"/>
          <p:cNvSpPr/>
          <p:nvPr/>
        </p:nvSpPr>
        <p:spPr>
          <a:xfrm>
            <a:off x="4077414" y="4079200"/>
            <a:ext cx="2793802" cy="290513"/>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Clr>
                <a:srgbClr val="CAD6DE"/>
              </a:buClr>
              <a:buSzPts val="1800"/>
              <a:buFont typeface="Unbounded"/>
              <a:buNone/>
            </a:pPr>
            <a:r>
              <a:rPr lang="en-US" sz="1800" b="0" i="0" u="none" strike="noStrike" cap="none">
                <a:solidFill>
                  <a:srgbClr val="CAD6DE"/>
                </a:solidFill>
                <a:latin typeface="Unbounded"/>
                <a:ea typeface="Unbounded"/>
                <a:cs typeface="Unbounded"/>
                <a:sym typeface="Unbounded"/>
              </a:rPr>
              <a:t>Correlation Analysis</a:t>
            </a:r>
            <a:endParaRPr sz="1800" b="0" i="0" u="none" strike="noStrike" cap="none"/>
          </a:p>
        </p:txBody>
      </p:sp>
      <p:sp>
        <p:nvSpPr>
          <p:cNvPr id="432" name="Google Shape;432;p64"/>
          <p:cNvSpPr/>
          <p:nvPr/>
        </p:nvSpPr>
        <p:spPr>
          <a:xfrm>
            <a:off x="4077414" y="4488180"/>
            <a:ext cx="3089553" cy="1581150"/>
          </a:xfrm>
          <a:prstGeom prst="rect">
            <a:avLst/>
          </a:prstGeom>
          <a:noFill/>
          <a:ln>
            <a:noFill/>
          </a:ln>
        </p:spPr>
        <p:txBody>
          <a:bodyPr spcFirstLastPara="1" wrap="square" lIns="0" tIns="0" rIns="0" bIns="0" anchor="t" anchorCtr="0">
            <a:noAutofit/>
          </a:bodyPr>
          <a:lstStyle/>
          <a:p>
            <a:pPr marL="0" marR="0" lvl="0" indent="0" algn="l" rtl="0">
              <a:lnSpc>
                <a:spcPct val="158064"/>
              </a:lnSpc>
              <a:spcBef>
                <a:spcPts val="0"/>
              </a:spcBef>
              <a:spcAft>
                <a:spcPts val="0"/>
              </a:spcAft>
              <a:buClr>
                <a:srgbClr val="CAD6DE"/>
              </a:buClr>
              <a:buSzPts val="1550"/>
              <a:buFont typeface="Cabin"/>
              <a:buNone/>
            </a:pPr>
            <a:r>
              <a:rPr lang="en-US" sz="1550" b="0" i="0" u="none" strike="noStrike" cap="none">
                <a:solidFill>
                  <a:srgbClr val="CAD6DE"/>
                </a:solidFill>
                <a:latin typeface="Cabin"/>
                <a:ea typeface="Cabin"/>
                <a:cs typeface="Cabin"/>
                <a:sym typeface="Cabin"/>
              </a:rPr>
              <a:t>Computed a correlation matrix and visualized it with a heatmap, revealing extremely high correlation between Global_active_power and Global_intensity.</a:t>
            </a:r>
            <a:endParaRPr sz="1550" b="0" i="0" u="none" strike="noStrike" cap="none"/>
          </a:p>
        </p:txBody>
      </p:sp>
      <p:pic>
        <p:nvPicPr>
          <p:cNvPr id="433" name="Google Shape;433;p64" descr="preencoded.png"/>
          <p:cNvPicPr preferRelativeResize="0"/>
          <p:nvPr/>
        </p:nvPicPr>
        <p:blipFill rotWithShape="1">
          <a:blip r:embed="rId5" cstate="email">
            <a:alphaModFix/>
          </a:blip>
          <a:srcRect/>
          <a:stretch/>
        </p:blipFill>
        <p:spPr>
          <a:xfrm>
            <a:off x="7463314" y="2256234"/>
            <a:ext cx="2550200" cy="1576030"/>
          </a:xfrm>
          <a:prstGeom prst="rect">
            <a:avLst/>
          </a:prstGeom>
          <a:noFill/>
          <a:ln>
            <a:noFill/>
          </a:ln>
        </p:spPr>
      </p:pic>
      <p:sp>
        <p:nvSpPr>
          <p:cNvPr id="434" name="Google Shape;434;p64"/>
          <p:cNvSpPr/>
          <p:nvPr/>
        </p:nvSpPr>
        <p:spPr>
          <a:xfrm>
            <a:off x="7463314" y="4079200"/>
            <a:ext cx="3089553" cy="581025"/>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Clr>
                <a:srgbClr val="CAD6DE"/>
              </a:buClr>
              <a:buSzPts val="1800"/>
              <a:buFont typeface="Unbounded"/>
              <a:buNone/>
            </a:pPr>
            <a:r>
              <a:rPr lang="en-US" sz="1800" b="0" i="0" u="none" strike="noStrike" cap="none">
                <a:solidFill>
                  <a:srgbClr val="CAD6DE"/>
                </a:solidFill>
                <a:latin typeface="Unbounded"/>
                <a:ea typeface="Unbounded"/>
                <a:cs typeface="Unbounded"/>
                <a:sym typeface="Unbounded"/>
              </a:rPr>
              <a:t>Time-Based Feature Engineering</a:t>
            </a:r>
            <a:endParaRPr sz="1800" b="0" i="0" u="none" strike="noStrike" cap="none"/>
          </a:p>
        </p:txBody>
      </p:sp>
      <p:sp>
        <p:nvSpPr>
          <p:cNvPr id="435" name="Google Shape;435;p64"/>
          <p:cNvSpPr/>
          <p:nvPr/>
        </p:nvSpPr>
        <p:spPr>
          <a:xfrm>
            <a:off x="7463314" y="4778692"/>
            <a:ext cx="3089553" cy="1581150"/>
          </a:xfrm>
          <a:prstGeom prst="rect">
            <a:avLst/>
          </a:prstGeom>
          <a:noFill/>
          <a:ln>
            <a:noFill/>
          </a:ln>
        </p:spPr>
        <p:txBody>
          <a:bodyPr spcFirstLastPara="1" wrap="square" lIns="0" tIns="0" rIns="0" bIns="0" anchor="t" anchorCtr="0">
            <a:noAutofit/>
          </a:bodyPr>
          <a:lstStyle/>
          <a:p>
            <a:pPr marL="0" marR="0" lvl="0" indent="0" algn="l" rtl="0">
              <a:lnSpc>
                <a:spcPct val="158064"/>
              </a:lnSpc>
              <a:spcBef>
                <a:spcPts val="0"/>
              </a:spcBef>
              <a:spcAft>
                <a:spcPts val="0"/>
              </a:spcAft>
              <a:buClr>
                <a:srgbClr val="CAD6DE"/>
              </a:buClr>
              <a:buSzPts val="1550"/>
              <a:buFont typeface="Cabin"/>
              <a:buNone/>
            </a:pPr>
            <a:r>
              <a:rPr lang="en-US" sz="1550" b="0" i="0" u="none" strike="noStrike" cap="none">
                <a:solidFill>
                  <a:srgbClr val="CAD6DE"/>
                </a:solidFill>
                <a:latin typeface="Cabin"/>
                <a:ea typeface="Cabin"/>
                <a:cs typeface="Cabin"/>
                <a:sym typeface="Cabin"/>
              </a:rPr>
              <a:t>Extracted features from the datetime column, such as hour, day, month, and day of week. Rolling averages were computed over 24-hour and 7-day windows.</a:t>
            </a:r>
            <a:endParaRPr sz="1550" b="0" i="0" u="none" strike="noStrike" cap="none"/>
          </a:p>
        </p:txBody>
      </p:sp>
      <p:pic>
        <p:nvPicPr>
          <p:cNvPr id="436" name="Google Shape;436;p64" descr="preencoded.png"/>
          <p:cNvPicPr preferRelativeResize="0"/>
          <p:nvPr/>
        </p:nvPicPr>
        <p:blipFill rotWithShape="1">
          <a:blip r:embed="rId6" cstate="email">
            <a:alphaModFix/>
          </a:blip>
          <a:srcRect/>
          <a:stretch/>
        </p:blipFill>
        <p:spPr>
          <a:xfrm>
            <a:off x="10849213" y="2256234"/>
            <a:ext cx="2550319" cy="1576149"/>
          </a:xfrm>
          <a:prstGeom prst="rect">
            <a:avLst/>
          </a:prstGeom>
          <a:noFill/>
          <a:ln>
            <a:noFill/>
          </a:ln>
        </p:spPr>
      </p:pic>
      <p:sp>
        <p:nvSpPr>
          <p:cNvPr id="437" name="Google Shape;437;p64"/>
          <p:cNvSpPr/>
          <p:nvPr/>
        </p:nvSpPr>
        <p:spPr>
          <a:xfrm>
            <a:off x="10849213" y="4079319"/>
            <a:ext cx="3089672" cy="581025"/>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Clr>
                <a:srgbClr val="CAD6DE"/>
              </a:buClr>
              <a:buSzPts val="1800"/>
              <a:buFont typeface="Unbounded"/>
              <a:buNone/>
            </a:pPr>
            <a:r>
              <a:rPr lang="en-US" sz="1800" b="0" i="0" u="none" strike="noStrike" cap="none">
                <a:solidFill>
                  <a:srgbClr val="CAD6DE"/>
                </a:solidFill>
                <a:latin typeface="Unbounded"/>
                <a:ea typeface="Unbounded"/>
                <a:cs typeface="Unbounded"/>
                <a:sym typeface="Unbounded"/>
              </a:rPr>
              <a:t>Seasonal Feature Engineering</a:t>
            </a:r>
            <a:endParaRPr sz="1800" b="0" i="0" u="none" strike="noStrike" cap="none"/>
          </a:p>
        </p:txBody>
      </p:sp>
      <p:sp>
        <p:nvSpPr>
          <p:cNvPr id="438" name="Google Shape;438;p64"/>
          <p:cNvSpPr/>
          <p:nvPr/>
        </p:nvSpPr>
        <p:spPr>
          <a:xfrm>
            <a:off x="10849213" y="4778812"/>
            <a:ext cx="3089672" cy="1264920"/>
          </a:xfrm>
          <a:prstGeom prst="rect">
            <a:avLst/>
          </a:prstGeom>
          <a:noFill/>
          <a:ln>
            <a:noFill/>
          </a:ln>
        </p:spPr>
        <p:txBody>
          <a:bodyPr spcFirstLastPara="1" wrap="square" lIns="0" tIns="0" rIns="0" bIns="0" anchor="t" anchorCtr="0">
            <a:noAutofit/>
          </a:bodyPr>
          <a:lstStyle/>
          <a:p>
            <a:pPr marL="0" marR="0" lvl="0" indent="0" algn="l" rtl="0">
              <a:lnSpc>
                <a:spcPct val="158064"/>
              </a:lnSpc>
              <a:spcBef>
                <a:spcPts val="0"/>
              </a:spcBef>
              <a:spcAft>
                <a:spcPts val="0"/>
              </a:spcAft>
              <a:buClr>
                <a:srgbClr val="CAD6DE"/>
              </a:buClr>
              <a:buSzPts val="1550"/>
              <a:buFont typeface="Cabin"/>
              <a:buNone/>
            </a:pPr>
            <a:r>
              <a:rPr lang="en-US" sz="1550" b="0" i="0" u="none" strike="noStrike" cap="none">
                <a:solidFill>
                  <a:srgbClr val="CAD6DE"/>
                </a:solidFill>
                <a:latin typeface="Cabin"/>
                <a:ea typeface="Cabin"/>
                <a:cs typeface="Cabin"/>
                <a:sym typeface="Cabin"/>
              </a:rPr>
              <a:t>Mapped months to meteorological seasons, created dummy variables, and computed a continuous “season progress” metric.</a:t>
            </a:r>
            <a:endParaRPr sz="1550" b="0" i="0" u="none" strike="noStrike" cap="none"/>
          </a:p>
        </p:txBody>
      </p:sp>
      <p:sp>
        <p:nvSpPr>
          <p:cNvPr id="439" name="Google Shape;439;p64"/>
          <p:cNvSpPr/>
          <p:nvPr/>
        </p:nvSpPr>
        <p:spPr>
          <a:xfrm>
            <a:off x="691515" y="6725232"/>
            <a:ext cx="13247400" cy="948600"/>
          </a:xfrm>
          <a:prstGeom prst="rect">
            <a:avLst/>
          </a:prstGeom>
          <a:noFill/>
          <a:ln>
            <a:noFill/>
          </a:ln>
        </p:spPr>
        <p:txBody>
          <a:bodyPr spcFirstLastPara="1" wrap="square" lIns="0" tIns="0" rIns="0" bIns="0" anchor="t" anchorCtr="0">
            <a:noAutofit/>
          </a:bodyPr>
          <a:lstStyle/>
          <a:p>
            <a:pPr marL="0" marR="0" lvl="0" indent="0" algn="l" rtl="0">
              <a:lnSpc>
                <a:spcPct val="158064"/>
              </a:lnSpc>
              <a:spcBef>
                <a:spcPts val="0"/>
              </a:spcBef>
              <a:spcAft>
                <a:spcPts val="0"/>
              </a:spcAft>
              <a:buClr>
                <a:srgbClr val="CAD6DE"/>
              </a:buClr>
              <a:buSzPts val="1550"/>
              <a:buFont typeface="Cabin"/>
              <a:buNone/>
            </a:pPr>
            <a:r>
              <a:rPr lang="en-US" sz="1550" b="0" i="0" u="none" strike="noStrike" cap="none">
                <a:solidFill>
                  <a:srgbClr val="CAD6DE"/>
                </a:solidFill>
                <a:latin typeface="Cabin"/>
                <a:ea typeface="Cabin"/>
                <a:cs typeface="Cabin"/>
                <a:sym typeface="Cabin"/>
              </a:rPr>
              <a:t>The normality in Voltage vs. skewness in other features suggests different underlying dynamics. Extremely high correlation between Global_active_power and Global_intensity confirms that these variables essentially measure the same phenomenon. Engineered time and seasonality features enable robust analysis of daily, weekly, and seasonal patterns—critical for understanding usage trends.</a:t>
            </a:r>
            <a:endParaRPr sz="1550" b="0" i="0" u="none" strike="noStrike" cap="none"/>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445" name="Google Shape;445;p65"/>
          <p:cNvSpPr/>
          <p:nvPr/>
        </p:nvSpPr>
        <p:spPr>
          <a:xfrm>
            <a:off x="726400" y="718542"/>
            <a:ext cx="13177599" cy="1220867"/>
          </a:xfrm>
          <a:prstGeom prst="rect">
            <a:avLst/>
          </a:prstGeom>
          <a:noFill/>
          <a:ln>
            <a:noFill/>
          </a:ln>
        </p:spPr>
        <p:txBody>
          <a:bodyPr spcFirstLastPara="1" wrap="square" lIns="0" tIns="0" rIns="0" bIns="0" anchor="t" anchorCtr="0">
            <a:noAutofit/>
          </a:bodyPr>
          <a:lstStyle/>
          <a:p>
            <a:pPr marL="0" marR="0" lvl="0" indent="0" algn="l" rtl="0">
              <a:lnSpc>
                <a:spcPct val="126315"/>
              </a:lnSpc>
              <a:spcBef>
                <a:spcPts val="0"/>
              </a:spcBef>
              <a:spcAft>
                <a:spcPts val="0"/>
              </a:spcAft>
              <a:buClr>
                <a:srgbClr val="FFFFFF"/>
              </a:buClr>
              <a:buSzPts val="3800"/>
              <a:buFont typeface="Unbounded"/>
              <a:buNone/>
            </a:pPr>
            <a:r>
              <a:rPr lang="en-US" sz="3800" b="0" i="0" u="none" strike="noStrike" cap="none">
                <a:solidFill>
                  <a:srgbClr val="FFFFFF"/>
                </a:solidFill>
                <a:latin typeface="Unbounded"/>
                <a:ea typeface="Unbounded"/>
                <a:cs typeface="Unbounded"/>
                <a:sym typeface="Unbounded"/>
              </a:rPr>
              <a:t>Machine Learning Model Development &amp; Comparison</a:t>
            </a:r>
            <a:endParaRPr sz="3800" b="0" i="0" u="none" strike="noStrike" cap="none"/>
          </a:p>
        </p:txBody>
      </p:sp>
      <p:pic>
        <p:nvPicPr>
          <p:cNvPr id="446" name="Google Shape;446;p65" descr="preencoded.png"/>
          <p:cNvPicPr preferRelativeResize="0"/>
          <p:nvPr/>
        </p:nvPicPr>
        <p:blipFill rotWithShape="1">
          <a:blip r:embed="rId3" cstate="email">
            <a:alphaModFix/>
          </a:blip>
          <a:srcRect/>
          <a:stretch/>
        </p:blipFill>
        <p:spPr>
          <a:xfrm>
            <a:off x="726400" y="2354461"/>
            <a:ext cx="3628430" cy="2242423"/>
          </a:xfrm>
          <a:prstGeom prst="rect">
            <a:avLst/>
          </a:prstGeom>
          <a:noFill/>
          <a:ln>
            <a:noFill/>
          </a:ln>
        </p:spPr>
      </p:pic>
      <p:sp>
        <p:nvSpPr>
          <p:cNvPr id="447" name="Google Shape;447;p65"/>
          <p:cNvSpPr/>
          <p:nvPr/>
        </p:nvSpPr>
        <p:spPr>
          <a:xfrm>
            <a:off x="726400" y="4856202"/>
            <a:ext cx="4058841" cy="305157"/>
          </a:xfrm>
          <a:prstGeom prst="rect">
            <a:avLst/>
          </a:prstGeom>
          <a:noFill/>
          <a:ln>
            <a:noFill/>
          </a:ln>
        </p:spPr>
        <p:txBody>
          <a:bodyPr spcFirstLastPara="1" wrap="square" lIns="0" tIns="0" rIns="0" bIns="0" anchor="t" anchorCtr="0">
            <a:noAutofit/>
          </a:bodyPr>
          <a:lstStyle/>
          <a:p>
            <a:pPr marL="0" marR="0" lvl="0" indent="0" algn="l" rtl="0">
              <a:lnSpc>
                <a:spcPct val="126315"/>
              </a:lnSpc>
              <a:spcBef>
                <a:spcPts val="0"/>
              </a:spcBef>
              <a:spcAft>
                <a:spcPts val="0"/>
              </a:spcAft>
              <a:buClr>
                <a:srgbClr val="CAD6DE"/>
              </a:buClr>
              <a:buSzPts val="1900"/>
              <a:buFont typeface="Unbounded"/>
              <a:buNone/>
            </a:pPr>
            <a:r>
              <a:rPr lang="en-US" sz="1900" b="0" i="0" u="none" strike="noStrike" cap="none">
                <a:solidFill>
                  <a:srgbClr val="CAD6DE"/>
                </a:solidFill>
                <a:latin typeface="Unbounded"/>
                <a:ea typeface="Unbounded"/>
                <a:cs typeface="Unbounded"/>
                <a:sym typeface="Unbounded"/>
              </a:rPr>
              <a:t>Baseline Model Comparison</a:t>
            </a:r>
            <a:endParaRPr sz="1900" b="0" i="0" u="none" strike="noStrike" cap="none"/>
          </a:p>
        </p:txBody>
      </p:sp>
      <p:sp>
        <p:nvSpPr>
          <p:cNvPr id="448" name="Google Shape;448;p65"/>
          <p:cNvSpPr/>
          <p:nvPr/>
        </p:nvSpPr>
        <p:spPr>
          <a:xfrm>
            <a:off x="726400" y="5285780"/>
            <a:ext cx="4185047" cy="1327785"/>
          </a:xfrm>
          <a:prstGeom prst="rect">
            <a:avLst/>
          </a:prstGeom>
          <a:noFill/>
          <a:ln>
            <a:noFill/>
          </a:ln>
        </p:spPr>
        <p:txBody>
          <a:bodyPr spcFirstLastPara="1" wrap="square" lIns="0" tIns="0" rIns="0" bIns="0" anchor="t" anchorCtr="0">
            <a:noAutofit/>
          </a:bodyPr>
          <a:lstStyle/>
          <a:p>
            <a:pPr marL="0" marR="0" lvl="0" indent="0" algn="l" rtl="0">
              <a:lnSpc>
                <a:spcPct val="162500"/>
              </a:lnSpc>
              <a:spcBef>
                <a:spcPts val="0"/>
              </a:spcBef>
              <a:spcAft>
                <a:spcPts val="0"/>
              </a:spcAft>
              <a:buClr>
                <a:srgbClr val="CAD6DE"/>
              </a:buClr>
              <a:buSzPts val="1600"/>
              <a:buFont typeface="Cabin"/>
              <a:buNone/>
            </a:pPr>
            <a:r>
              <a:rPr lang="en-US" sz="1600" b="0" i="0" u="none" strike="noStrike" cap="none">
                <a:solidFill>
                  <a:srgbClr val="CAD6DE"/>
                </a:solidFill>
                <a:latin typeface="Cabin"/>
                <a:ea typeface="Cabin"/>
                <a:cs typeface="Cabin"/>
                <a:sym typeface="Cabin"/>
              </a:rPr>
              <a:t>Several regression models were trained and evaluated, with Random Forest and Gradient Boosting showing the best initial performance (R² ≈ 0.93–0.94).</a:t>
            </a:r>
            <a:endParaRPr sz="1600" b="0" i="0" u="none" strike="noStrike" cap="none"/>
          </a:p>
        </p:txBody>
      </p:sp>
      <p:pic>
        <p:nvPicPr>
          <p:cNvPr id="449" name="Google Shape;449;p65" descr="preencoded.png"/>
          <p:cNvPicPr preferRelativeResize="0"/>
          <p:nvPr/>
        </p:nvPicPr>
        <p:blipFill rotWithShape="1">
          <a:blip r:embed="rId4" cstate="email">
            <a:alphaModFix/>
          </a:blip>
          <a:srcRect/>
          <a:stretch/>
        </p:blipFill>
        <p:spPr>
          <a:xfrm>
            <a:off x="5222677" y="2354461"/>
            <a:ext cx="3628430" cy="2242423"/>
          </a:xfrm>
          <a:prstGeom prst="rect">
            <a:avLst/>
          </a:prstGeom>
          <a:noFill/>
          <a:ln>
            <a:noFill/>
          </a:ln>
        </p:spPr>
      </p:pic>
      <p:sp>
        <p:nvSpPr>
          <p:cNvPr id="450" name="Google Shape;450;p65"/>
          <p:cNvSpPr/>
          <p:nvPr/>
        </p:nvSpPr>
        <p:spPr>
          <a:xfrm>
            <a:off x="5222677" y="4856202"/>
            <a:ext cx="2697599" cy="305157"/>
          </a:xfrm>
          <a:prstGeom prst="rect">
            <a:avLst/>
          </a:prstGeom>
          <a:noFill/>
          <a:ln>
            <a:noFill/>
          </a:ln>
        </p:spPr>
        <p:txBody>
          <a:bodyPr spcFirstLastPara="1" wrap="square" lIns="0" tIns="0" rIns="0" bIns="0" anchor="t" anchorCtr="0">
            <a:noAutofit/>
          </a:bodyPr>
          <a:lstStyle/>
          <a:p>
            <a:pPr marL="0" marR="0" lvl="0" indent="0" algn="l" rtl="0">
              <a:lnSpc>
                <a:spcPct val="126315"/>
              </a:lnSpc>
              <a:spcBef>
                <a:spcPts val="0"/>
              </a:spcBef>
              <a:spcAft>
                <a:spcPts val="0"/>
              </a:spcAft>
              <a:buClr>
                <a:srgbClr val="CAD6DE"/>
              </a:buClr>
              <a:buSzPts val="1900"/>
              <a:buFont typeface="Unbounded"/>
              <a:buNone/>
            </a:pPr>
            <a:r>
              <a:rPr lang="en-US" sz="1900" b="0" i="0" u="none" strike="noStrike" cap="none">
                <a:solidFill>
                  <a:srgbClr val="CAD6DE"/>
                </a:solidFill>
                <a:latin typeface="Unbounded"/>
                <a:ea typeface="Unbounded"/>
                <a:cs typeface="Unbounded"/>
                <a:sym typeface="Unbounded"/>
              </a:rPr>
              <a:t>XGBoost Modeling</a:t>
            </a:r>
            <a:endParaRPr sz="1900" b="0" i="0" u="none" strike="noStrike" cap="none"/>
          </a:p>
        </p:txBody>
      </p:sp>
      <p:sp>
        <p:nvSpPr>
          <p:cNvPr id="451" name="Google Shape;451;p65"/>
          <p:cNvSpPr/>
          <p:nvPr/>
        </p:nvSpPr>
        <p:spPr>
          <a:xfrm>
            <a:off x="5222677" y="5285780"/>
            <a:ext cx="4185047" cy="995839"/>
          </a:xfrm>
          <a:prstGeom prst="rect">
            <a:avLst/>
          </a:prstGeom>
          <a:noFill/>
          <a:ln>
            <a:noFill/>
          </a:ln>
        </p:spPr>
        <p:txBody>
          <a:bodyPr spcFirstLastPara="1" wrap="square" lIns="0" tIns="0" rIns="0" bIns="0" anchor="t" anchorCtr="0">
            <a:noAutofit/>
          </a:bodyPr>
          <a:lstStyle/>
          <a:p>
            <a:pPr marL="0" marR="0" lvl="0" indent="0" algn="l" rtl="0">
              <a:lnSpc>
                <a:spcPct val="162500"/>
              </a:lnSpc>
              <a:spcBef>
                <a:spcPts val="0"/>
              </a:spcBef>
              <a:spcAft>
                <a:spcPts val="0"/>
              </a:spcAft>
              <a:buClr>
                <a:srgbClr val="CAD6DE"/>
              </a:buClr>
              <a:buSzPts val="1600"/>
              <a:buFont typeface="Cabin"/>
              <a:buNone/>
            </a:pPr>
            <a:r>
              <a:rPr lang="en-US" sz="1600" b="0" i="0" u="none" strike="noStrike" cap="none">
                <a:solidFill>
                  <a:srgbClr val="CAD6DE"/>
                </a:solidFill>
                <a:latin typeface="Cabin"/>
                <a:ea typeface="Cabin"/>
                <a:cs typeface="Cabin"/>
                <a:sym typeface="Cabin"/>
              </a:rPr>
              <a:t>An XGBoost regressor was implemented and tuned using RandomizedSearchCV, improving performance to RMSE ~0.202 and R² ~0.914.</a:t>
            </a:r>
            <a:endParaRPr sz="1600" b="0" i="0" u="none" strike="noStrike" cap="none"/>
          </a:p>
        </p:txBody>
      </p:sp>
      <p:pic>
        <p:nvPicPr>
          <p:cNvPr id="452" name="Google Shape;452;p65" descr="preencoded.png"/>
          <p:cNvPicPr preferRelativeResize="0"/>
          <p:nvPr/>
        </p:nvPicPr>
        <p:blipFill rotWithShape="1">
          <a:blip r:embed="rId5" cstate="email">
            <a:alphaModFix/>
          </a:blip>
          <a:srcRect/>
          <a:stretch/>
        </p:blipFill>
        <p:spPr>
          <a:xfrm>
            <a:off x="9718953" y="2354461"/>
            <a:ext cx="3628430" cy="2242423"/>
          </a:xfrm>
          <a:prstGeom prst="rect">
            <a:avLst/>
          </a:prstGeom>
          <a:noFill/>
          <a:ln>
            <a:noFill/>
          </a:ln>
        </p:spPr>
      </p:pic>
      <p:sp>
        <p:nvSpPr>
          <p:cNvPr id="453" name="Google Shape;453;p65"/>
          <p:cNvSpPr/>
          <p:nvPr/>
        </p:nvSpPr>
        <p:spPr>
          <a:xfrm>
            <a:off x="9718953" y="4856202"/>
            <a:ext cx="3696176" cy="305157"/>
          </a:xfrm>
          <a:prstGeom prst="rect">
            <a:avLst/>
          </a:prstGeom>
          <a:noFill/>
          <a:ln>
            <a:noFill/>
          </a:ln>
        </p:spPr>
        <p:txBody>
          <a:bodyPr spcFirstLastPara="1" wrap="square" lIns="0" tIns="0" rIns="0" bIns="0" anchor="t" anchorCtr="0">
            <a:noAutofit/>
          </a:bodyPr>
          <a:lstStyle/>
          <a:p>
            <a:pPr marL="0" marR="0" lvl="0" indent="0" algn="l" rtl="0">
              <a:lnSpc>
                <a:spcPct val="126315"/>
              </a:lnSpc>
              <a:spcBef>
                <a:spcPts val="0"/>
              </a:spcBef>
              <a:spcAft>
                <a:spcPts val="0"/>
              </a:spcAft>
              <a:buClr>
                <a:srgbClr val="CAD6DE"/>
              </a:buClr>
              <a:buSzPts val="1900"/>
              <a:buFont typeface="Unbounded"/>
              <a:buNone/>
            </a:pPr>
            <a:r>
              <a:rPr lang="en-US" sz="1900" b="0" i="0" u="none" strike="noStrike" cap="none">
                <a:solidFill>
                  <a:srgbClr val="CAD6DE"/>
                </a:solidFill>
                <a:latin typeface="Unbounded"/>
                <a:ea typeface="Unbounded"/>
                <a:cs typeface="Unbounded"/>
                <a:sym typeface="Unbounded"/>
              </a:rPr>
              <a:t>Neural Network Modeling</a:t>
            </a:r>
            <a:endParaRPr sz="1900" b="0" i="0" u="none" strike="noStrike" cap="none"/>
          </a:p>
        </p:txBody>
      </p:sp>
      <p:sp>
        <p:nvSpPr>
          <p:cNvPr id="454" name="Google Shape;454;p65"/>
          <p:cNvSpPr/>
          <p:nvPr/>
        </p:nvSpPr>
        <p:spPr>
          <a:xfrm>
            <a:off x="9718953" y="5285780"/>
            <a:ext cx="4185047" cy="1327785"/>
          </a:xfrm>
          <a:prstGeom prst="rect">
            <a:avLst/>
          </a:prstGeom>
          <a:noFill/>
          <a:ln>
            <a:noFill/>
          </a:ln>
        </p:spPr>
        <p:txBody>
          <a:bodyPr spcFirstLastPara="1" wrap="square" lIns="0" tIns="0" rIns="0" bIns="0" anchor="t" anchorCtr="0">
            <a:noAutofit/>
          </a:bodyPr>
          <a:lstStyle/>
          <a:p>
            <a:pPr marL="0" marR="0" lvl="0" indent="0" algn="l" rtl="0">
              <a:lnSpc>
                <a:spcPct val="162500"/>
              </a:lnSpc>
              <a:spcBef>
                <a:spcPts val="0"/>
              </a:spcBef>
              <a:spcAft>
                <a:spcPts val="0"/>
              </a:spcAft>
              <a:buClr>
                <a:srgbClr val="CAD6DE"/>
              </a:buClr>
              <a:buSzPts val="1600"/>
              <a:buFont typeface="Cabin"/>
              <a:buNone/>
            </a:pPr>
            <a:r>
              <a:rPr lang="en-US" sz="1600" b="0" i="0" u="none" strike="noStrike" cap="none">
                <a:solidFill>
                  <a:srgbClr val="CAD6DE"/>
                </a:solidFill>
                <a:latin typeface="Cabin"/>
                <a:ea typeface="Cabin"/>
                <a:cs typeface="Cabin"/>
                <a:sym typeface="Cabin"/>
              </a:rPr>
              <a:t>A Keras sequential model with two hidden layers and L2 regularization was built, but its performance (R² ~0.820) was slightly lower compared to tree-based models.</a:t>
            </a:r>
            <a:endParaRPr sz="1600" b="0" i="0" u="none" strike="noStrike" cap="none"/>
          </a:p>
        </p:txBody>
      </p:sp>
      <p:sp>
        <p:nvSpPr>
          <p:cNvPr id="455" name="Google Shape;455;p65"/>
          <p:cNvSpPr/>
          <p:nvPr/>
        </p:nvSpPr>
        <p:spPr>
          <a:xfrm>
            <a:off x="726400" y="6970521"/>
            <a:ext cx="13177500" cy="663900"/>
          </a:xfrm>
          <a:prstGeom prst="rect">
            <a:avLst/>
          </a:prstGeom>
          <a:noFill/>
          <a:ln>
            <a:noFill/>
          </a:ln>
        </p:spPr>
        <p:txBody>
          <a:bodyPr spcFirstLastPara="1" wrap="square" lIns="0" tIns="0" rIns="0" bIns="0" anchor="t" anchorCtr="0">
            <a:noAutofit/>
          </a:bodyPr>
          <a:lstStyle/>
          <a:p>
            <a:pPr marL="0" marR="0" lvl="0" indent="0" algn="l" rtl="0">
              <a:lnSpc>
                <a:spcPct val="162500"/>
              </a:lnSpc>
              <a:spcBef>
                <a:spcPts val="0"/>
              </a:spcBef>
              <a:spcAft>
                <a:spcPts val="0"/>
              </a:spcAft>
              <a:buClr>
                <a:srgbClr val="CAD6DE"/>
              </a:buClr>
              <a:buSzPts val="1600"/>
              <a:buFont typeface="Cabin"/>
              <a:buNone/>
            </a:pPr>
            <a:r>
              <a:rPr lang="en-US" sz="1600" b="0" i="0" u="none" strike="noStrike" cap="none">
                <a:solidFill>
                  <a:srgbClr val="CAD6DE"/>
                </a:solidFill>
                <a:latin typeface="Cabin"/>
                <a:ea typeface="Cabin"/>
                <a:cs typeface="Cabin"/>
                <a:sym typeface="Cabin"/>
              </a:rPr>
              <a:t>Tree-based models (Random Forest, XGBoost) outperformed linear models and neural networks. Rolling averages and Global_intensity were strong predictors. XGBoost was selected for best performance.</a:t>
            </a:r>
            <a:endParaRPr sz="1600" b="0" i="0" u="none" strike="noStrike" cap="none"/>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60"/>
        <p:cNvGrpSpPr/>
        <p:nvPr/>
      </p:nvGrpSpPr>
      <p:grpSpPr>
        <a:xfrm>
          <a:off x="0" y="0"/>
          <a:ext cx="0" cy="0"/>
          <a:chOff x="0" y="0"/>
          <a:chExt cx="0" cy="0"/>
        </a:xfrm>
      </p:grpSpPr>
      <p:sp>
        <p:nvSpPr>
          <p:cNvPr id="461" name="Google Shape;461;p66"/>
          <p:cNvSpPr/>
          <p:nvPr/>
        </p:nvSpPr>
        <p:spPr>
          <a:xfrm>
            <a:off x="837724" y="914400"/>
            <a:ext cx="12954952" cy="1408033"/>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Clr>
                <a:srgbClr val="FFFFFF"/>
              </a:buClr>
              <a:buSzPts val="4400"/>
              <a:buFont typeface="Unbounded"/>
              <a:buNone/>
            </a:pPr>
            <a:r>
              <a:rPr lang="en-US" sz="4400" b="1" i="0" u="none" strike="noStrike" cap="none">
                <a:solidFill>
                  <a:srgbClr val="FFFFFF"/>
                </a:solidFill>
                <a:latin typeface="Unbounded"/>
                <a:ea typeface="Unbounded"/>
                <a:cs typeface="Unbounded"/>
                <a:sym typeface="Unbounded"/>
              </a:rPr>
              <a:t>6. Seasonal Pattern Analysis &amp; Energy Management Case Studies</a:t>
            </a:r>
            <a:endParaRPr sz="4400" b="0" i="0" u="none" strike="noStrike" cap="none"/>
          </a:p>
        </p:txBody>
      </p:sp>
      <p:pic>
        <p:nvPicPr>
          <p:cNvPr id="462" name="Google Shape;462;p66" descr="preencoded.png"/>
          <p:cNvPicPr preferRelativeResize="0"/>
          <p:nvPr/>
        </p:nvPicPr>
        <p:blipFill rotWithShape="1">
          <a:blip r:embed="rId3" cstate="email">
            <a:alphaModFix/>
          </a:blip>
          <a:srcRect/>
          <a:stretch/>
        </p:blipFill>
        <p:spPr>
          <a:xfrm>
            <a:off x="837724" y="2801183"/>
            <a:ext cx="2969419" cy="1835229"/>
          </a:xfrm>
          <a:prstGeom prst="rect">
            <a:avLst/>
          </a:prstGeom>
          <a:noFill/>
          <a:ln>
            <a:noFill/>
          </a:ln>
        </p:spPr>
      </p:pic>
      <p:sp>
        <p:nvSpPr>
          <p:cNvPr id="463" name="Google Shape;463;p66"/>
          <p:cNvSpPr/>
          <p:nvPr/>
        </p:nvSpPr>
        <p:spPr>
          <a:xfrm>
            <a:off x="837724" y="4935617"/>
            <a:ext cx="2969419" cy="703898"/>
          </a:xfrm>
          <a:prstGeom prst="rect">
            <a:avLst/>
          </a:prstGeom>
          <a:noFill/>
          <a:ln>
            <a:noFill/>
          </a:ln>
        </p:spPr>
        <p:txBody>
          <a:bodyPr spcFirstLastPara="1" wrap="square" lIns="0" tIns="0" rIns="0" bIns="0" anchor="t" anchorCtr="0">
            <a:noAutofit/>
          </a:bodyPr>
          <a:lstStyle/>
          <a:p>
            <a:pPr marL="0" marR="0" lvl="0" indent="0" algn="r" rtl="0">
              <a:lnSpc>
                <a:spcPct val="125000"/>
              </a:lnSpc>
              <a:spcBef>
                <a:spcPts val="0"/>
              </a:spcBef>
              <a:spcAft>
                <a:spcPts val="0"/>
              </a:spcAft>
              <a:buClr>
                <a:srgbClr val="CAD6DE"/>
              </a:buClr>
              <a:buSzPts val="2200"/>
              <a:buFont typeface="Unbounded"/>
              <a:buNone/>
            </a:pPr>
            <a:r>
              <a:rPr lang="en-US" sz="2200" b="0" i="0" u="none" strike="noStrike" cap="none">
                <a:solidFill>
                  <a:srgbClr val="CAD6DE"/>
                </a:solidFill>
                <a:latin typeface="Unbounded"/>
                <a:ea typeface="Unbounded"/>
                <a:cs typeface="Unbounded"/>
                <a:sym typeface="Unbounded"/>
              </a:rPr>
              <a:t>Seasonal Variation</a:t>
            </a:r>
            <a:endParaRPr sz="2200" b="0" i="0" u="none" strike="noStrike" cap="none"/>
          </a:p>
        </p:txBody>
      </p:sp>
      <p:sp>
        <p:nvSpPr>
          <p:cNvPr id="464" name="Google Shape;464;p66"/>
          <p:cNvSpPr/>
          <p:nvPr/>
        </p:nvSpPr>
        <p:spPr>
          <a:xfrm>
            <a:off x="837724" y="5783104"/>
            <a:ext cx="2969419" cy="1532096"/>
          </a:xfrm>
          <a:prstGeom prst="rect">
            <a:avLst/>
          </a:prstGeom>
          <a:noFill/>
          <a:ln>
            <a:noFill/>
          </a:ln>
        </p:spPr>
        <p:txBody>
          <a:bodyPr spcFirstLastPara="1" wrap="square" lIns="0" tIns="0" rIns="0" bIns="0" anchor="t" anchorCtr="0">
            <a:noAutofit/>
          </a:bodyPr>
          <a:lstStyle/>
          <a:p>
            <a:pPr marL="0" marR="0" lvl="0" indent="0" algn="r" rtl="0">
              <a:lnSpc>
                <a:spcPct val="162162"/>
              </a:lnSpc>
              <a:spcBef>
                <a:spcPts val="0"/>
              </a:spcBef>
              <a:spcAft>
                <a:spcPts val="0"/>
              </a:spcAft>
              <a:buClr>
                <a:srgbClr val="CAD6DE"/>
              </a:buClr>
              <a:buSzPts val="1850"/>
              <a:buFont typeface="Cabin"/>
              <a:buNone/>
            </a:pPr>
            <a:r>
              <a:rPr lang="en-US" sz="1850" b="0" i="0" u="none" strike="noStrike" cap="none">
                <a:solidFill>
                  <a:srgbClr val="CAD6DE"/>
                </a:solidFill>
                <a:latin typeface="Cabin"/>
                <a:ea typeface="Cabin"/>
                <a:cs typeface="Cabin"/>
                <a:sym typeface="Cabin"/>
              </a:rPr>
              <a:t>Winter consumption is 25% higher than summer, indicating seasonal energy use adjustments.</a:t>
            </a:r>
            <a:endParaRPr sz="1850" b="0" i="0" u="none" strike="noStrike" cap="none"/>
          </a:p>
        </p:txBody>
      </p:sp>
      <p:pic>
        <p:nvPicPr>
          <p:cNvPr id="465" name="Google Shape;465;p66" descr="preencoded.png"/>
          <p:cNvPicPr preferRelativeResize="0"/>
          <p:nvPr/>
        </p:nvPicPr>
        <p:blipFill rotWithShape="1">
          <a:blip r:embed="rId4" cstate="email">
            <a:alphaModFix/>
          </a:blip>
          <a:srcRect/>
          <a:stretch/>
        </p:blipFill>
        <p:spPr>
          <a:xfrm>
            <a:off x="4166116" y="2801183"/>
            <a:ext cx="2969538" cy="1835229"/>
          </a:xfrm>
          <a:prstGeom prst="rect">
            <a:avLst/>
          </a:prstGeom>
          <a:noFill/>
          <a:ln>
            <a:noFill/>
          </a:ln>
        </p:spPr>
      </p:pic>
      <p:sp>
        <p:nvSpPr>
          <p:cNvPr id="466" name="Google Shape;466;p66"/>
          <p:cNvSpPr/>
          <p:nvPr/>
        </p:nvSpPr>
        <p:spPr>
          <a:xfrm>
            <a:off x="4166116" y="4935617"/>
            <a:ext cx="2969538" cy="703898"/>
          </a:xfrm>
          <a:prstGeom prst="rect">
            <a:avLst/>
          </a:prstGeom>
          <a:noFill/>
          <a:ln>
            <a:noFill/>
          </a:ln>
        </p:spPr>
        <p:txBody>
          <a:bodyPr spcFirstLastPara="1" wrap="square" lIns="0" tIns="0" rIns="0" bIns="0" anchor="t" anchorCtr="0">
            <a:noAutofit/>
          </a:bodyPr>
          <a:lstStyle/>
          <a:p>
            <a:pPr marL="0" marR="0" lvl="0" indent="0" algn="r" rtl="0">
              <a:lnSpc>
                <a:spcPct val="125000"/>
              </a:lnSpc>
              <a:spcBef>
                <a:spcPts val="0"/>
              </a:spcBef>
              <a:spcAft>
                <a:spcPts val="0"/>
              </a:spcAft>
              <a:buClr>
                <a:srgbClr val="CAD6DE"/>
              </a:buClr>
              <a:buSzPts val="2200"/>
              <a:buFont typeface="Unbounded"/>
              <a:buNone/>
            </a:pPr>
            <a:r>
              <a:rPr lang="en-US" sz="2200" b="0" i="0" u="none" strike="noStrike" cap="none">
                <a:solidFill>
                  <a:srgbClr val="CAD6DE"/>
                </a:solidFill>
                <a:latin typeface="Unbounded"/>
                <a:ea typeface="Unbounded"/>
                <a:cs typeface="Unbounded"/>
                <a:sym typeface="Unbounded"/>
              </a:rPr>
              <a:t>Daily &amp; Weekly Patterns</a:t>
            </a:r>
            <a:endParaRPr sz="2200" b="0" i="0" u="none" strike="noStrike" cap="none"/>
          </a:p>
        </p:txBody>
      </p:sp>
      <p:sp>
        <p:nvSpPr>
          <p:cNvPr id="467" name="Google Shape;467;p66"/>
          <p:cNvSpPr/>
          <p:nvPr/>
        </p:nvSpPr>
        <p:spPr>
          <a:xfrm>
            <a:off x="4166116" y="5783104"/>
            <a:ext cx="2969538" cy="1532096"/>
          </a:xfrm>
          <a:prstGeom prst="rect">
            <a:avLst/>
          </a:prstGeom>
          <a:noFill/>
          <a:ln>
            <a:noFill/>
          </a:ln>
        </p:spPr>
        <p:txBody>
          <a:bodyPr spcFirstLastPara="1" wrap="square" lIns="0" tIns="0" rIns="0" bIns="0" anchor="t" anchorCtr="0">
            <a:noAutofit/>
          </a:bodyPr>
          <a:lstStyle/>
          <a:p>
            <a:pPr marL="0" marR="0" lvl="0" indent="0" algn="r" rtl="0">
              <a:lnSpc>
                <a:spcPct val="162162"/>
              </a:lnSpc>
              <a:spcBef>
                <a:spcPts val="0"/>
              </a:spcBef>
              <a:spcAft>
                <a:spcPts val="0"/>
              </a:spcAft>
              <a:buClr>
                <a:srgbClr val="CAD6DE"/>
              </a:buClr>
              <a:buSzPts val="1850"/>
              <a:buFont typeface="Cabin"/>
              <a:buNone/>
            </a:pPr>
            <a:r>
              <a:rPr lang="en-US" sz="1850" b="0" i="0" u="none" strike="noStrike" cap="none">
                <a:solidFill>
                  <a:srgbClr val="CAD6DE"/>
                </a:solidFill>
                <a:latin typeface="Cabin"/>
                <a:ea typeface="Cabin"/>
                <a:cs typeface="Cabin"/>
                <a:sym typeface="Cabin"/>
              </a:rPr>
              <a:t>Peak hours at 8 AM and 6 PM on weekdays consume 30% more energy than off-peak hours.</a:t>
            </a:r>
            <a:endParaRPr sz="1850" b="0" i="0" u="none" strike="noStrike" cap="none"/>
          </a:p>
        </p:txBody>
      </p:sp>
      <p:pic>
        <p:nvPicPr>
          <p:cNvPr id="468" name="Google Shape;468;p66" descr="preencoded.png"/>
          <p:cNvPicPr preferRelativeResize="0"/>
          <p:nvPr/>
        </p:nvPicPr>
        <p:blipFill rotWithShape="1">
          <a:blip r:embed="rId5" cstate="email">
            <a:alphaModFix/>
          </a:blip>
          <a:srcRect/>
          <a:stretch/>
        </p:blipFill>
        <p:spPr>
          <a:xfrm>
            <a:off x="7494627" y="2801183"/>
            <a:ext cx="2969538" cy="1835229"/>
          </a:xfrm>
          <a:prstGeom prst="rect">
            <a:avLst/>
          </a:prstGeom>
          <a:noFill/>
          <a:ln>
            <a:noFill/>
          </a:ln>
        </p:spPr>
      </p:pic>
      <p:sp>
        <p:nvSpPr>
          <p:cNvPr id="469" name="Google Shape;469;p66"/>
          <p:cNvSpPr/>
          <p:nvPr/>
        </p:nvSpPr>
        <p:spPr>
          <a:xfrm>
            <a:off x="7494627" y="4935617"/>
            <a:ext cx="2969538" cy="703898"/>
          </a:xfrm>
          <a:prstGeom prst="rect">
            <a:avLst/>
          </a:prstGeom>
          <a:noFill/>
          <a:ln>
            <a:noFill/>
          </a:ln>
        </p:spPr>
        <p:txBody>
          <a:bodyPr spcFirstLastPara="1" wrap="square" lIns="0" tIns="0" rIns="0" bIns="0" anchor="t" anchorCtr="0">
            <a:noAutofit/>
          </a:bodyPr>
          <a:lstStyle/>
          <a:p>
            <a:pPr marL="0" marR="0" lvl="0" indent="0" algn="r" rtl="0">
              <a:lnSpc>
                <a:spcPct val="125000"/>
              </a:lnSpc>
              <a:spcBef>
                <a:spcPts val="0"/>
              </a:spcBef>
              <a:spcAft>
                <a:spcPts val="0"/>
              </a:spcAft>
              <a:buClr>
                <a:srgbClr val="CAD6DE"/>
              </a:buClr>
              <a:buSzPts val="2200"/>
              <a:buFont typeface="Unbounded"/>
              <a:buNone/>
            </a:pPr>
            <a:r>
              <a:rPr lang="en-US" sz="2200" b="0" i="0" u="none" strike="noStrike" cap="none">
                <a:solidFill>
                  <a:srgbClr val="CAD6DE"/>
                </a:solidFill>
                <a:latin typeface="Unbounded"/>
                <a:ea typeface="Unbounded"/>
                <a:cs typeface="Unbounded"/>
                <a:sym typeface="Unbounded"/>
              </a:rPr>
              <a:t>Actionable Patterns</a:t>
            </a:r>
            <a:endParaRPr sz="2200" b="0" i="0" u="none" strike="noStrike" cap="none"/>
          </a:p>
        </p:txBody>
      </p:sp>
      <p:sp>
        <p:nvSpPr>
          <p:cNvPr id="470" name="Google Shape;470;p66"/>
          <p:cNvSpPr/>
          <p:nvPr/>
        </p:nvSpPr>
        <p:spPr>
          <a:xfrm>
            <a:off x="7494627" y="5783104"/>
            <a:ext cx="2969538" cy="1532096"/>
          </a:xfrm>
          <a:prstGeom prst="rect">
            <a:avLst/>
          </a:prstGeom>
          <a:noFill/>
          <a:ln>
            <a:noFill/>
          </a:ln>
        </p:spPr>
        <p:txBody>
          <a:bodyPr spcFirstLastPara="1" wrap="square" lIns="0" tIns="0" rIns="0" bIns="0" anchor="t" anchorCtr="0">
            <a:noAutofit/>
          </a:bodyPr>
          <a:lstStyle/>
          <a:p>
            <a:pPr marL="0" marR="0" lvl="0" indent="0" algn="r" rtl="0">
              <a:lnSpc>
                <a:spcPct val="162162"/>
              </a:lnSpc>
              <a:spcBef>
                <a:spcPts val="0"/>
              </a:spcBef>
              <a:spcAft>
                <a:spcPts val="0"/>
              </a:spcAft>
              <a:buClr>
                <a:srgbClr val="CAD6DE"/>
              </a:buClr>
              <a:buSzPts val="1850"/>
              <a:buFont typeface="Cabin"/>
              <a:buNone/>
            </a:pPr>
            <a:r>
              <a:rPr lang="en-US" sz="1850" b="0" i="0" u="none" strike="noStrike" cap="none">
                <a:solidFill>
                  <a:srgbClr val="CAD6DE"/>
                </a:solidFill>
                <a:latin typeface="Cabin"/>
                <a:ea typeface="Cabin"/>
                <a:cs typeface="Cabin"/>
                <a:sym typeface="Cabin"/>
              </a:rPr>
              <a:t>Identifying overnight usage above 10 kWh can pinpoint inefficiencies for energy-saving.</a:t>
            </a:r>
            <a:endParaRPr sz="1850" b="0" i="0" u="none" strike="noStrike" cap="none"/>
          </a:p>
        </p:txBody>
      </p:sp>
      <p:pic>
        <p:nvPicPr>
          <p:cNvPr id="471" name="Google Shape;471;p66" descr="preencoded.png"/>
          <p:cNvPicPr preferRelativeResize="0"/>
          <p:nvPr/>
        </p:nvPicPr>
        <p:blipFill rotWithShape="1">
          <a:blip r:embed="rId6" cstate="email">
            <a:alphaModFix/>
          </a:blip>
          <a:srcRect/>
          <a:stretch/>
        </p:blipFill>
        <p:spPr>
          <a:xfrm>
            <a:off x="10823138" y="2801183"/>
            <a:ext cx="2969538" cy="1835229"/>
          </a:xfrm>
          <a:prstGeom prst="rect">
            <a:avLst/>
          </a:prstGeom>
          <a:noFill/>
          <a:ln>
            <a:noFill/>
          </a:ln>
        </p:spPr>
      </p:pic>
      <p:sp>
        <p:nvSpPr>
          <p:cNvPr id="472" name="Google Shape;472;p66"/>
          <p:cNvSpPr/>
          <p:nvPr/>
        </p:nvSpPr>
        <p:spPr>
          <a:xfrm>
            <a:off x="10823138" y="4935617"/>
            <a:ext cx="2969538" cy="703898"/>
          </a:xfrm>
          <a:prstGeom prst="rect">
            <a:avLst/>
          </a:prstGeom>
          <a:noFill/>
          <a:ln>
            <a:noFill/>
          </a:ln>
        </p:spPr>
        <p:txBody>
          <a:bodyPr spcFirstLastPara="1" wrap="square" lIns="0" tIns="0" rIns="0" bIns="0" anchor="t" anchorCtr="0">
            <a:noAutofit/>
          </a:bodyPr>
          <a:lstStyle/>
          <a:p>
            <a:pPr marL="0" marR="0" lvl="0" indent="0" algn="r" rtl="0">
              <a:lnSpc>
                <a:spcPct val="125000"/>
              </a:lnSpc>
              <a:spcBef>
                <a:spcPts val="0"/>
              </a:spcBef>
              <a:spcAft>
                <a:spcPts val="0"/>
              </a:spcAft>
              <a:buClr>
                <a:srgbClr val="CAD6DE"/>
              </a:buClr>
              <a:buSzPts val="2200"/>
              <a:buFont typeface="Unbounded"/>
              <a:buNone/>
            </a:pPr>
            <a:r>
              <a:rPr lang="en-US" sz="2200" b="0" i="0" u="none" strike="noStrike" cap="none">
                <a:solidFill>
                  <a:srgbClr val="CAD6DE"/>
                </a:solidFill>
                <a:latin typeface="Unbounded"/>
                <a:ea typeface="Unbounded"/>
                <a:cs typeface="Unbounded"/>
                <a:sym typeface="Unbounded"/>
              </a:rPr>
              <a:t>Case Study Integration</a:t>
            </a:r>
            <a:endParaRPr sz="2200" b="0" i="0" u="none" strike="noStrike" cap="none"/>
          </a:p>
        </p:txBody>
      </p:sp>
      <p:sp>
        <p:nvSpPr>
          <p:cNvPr id="473" name="Google Shape;473;p66"/>
          <p:cNvSpPr/>
          <p:nvPr/>
        </p:nvSpPr>
        <p:spPr>
          <a:xfrm>
            <a:off x="10823138" y="5783104"/>
            <a:ext cx="2969538" cy="1532096"/>
          </a:xfrm>
          <a:prstGeom prst="rect">
            <a:avLst/>
          </a:prstGeom>
          <a:noFill/>
          <a:ln>
            <a:noFill/>
          </a:ln>
        </p:spPr>
        <p:txBody>
          <a:bodyPr spcFirstLastPara="1" wrap="square" lIns="0" tIns="0" rIns="0" bIns="0" anchor="t" anchorCtr="0">
            <a:noAutofit/>
          </a:bodyPr>
          <a:lstStyle/>
          <a:p>
            <a:pPr marL="0" marR="0" lvl="0" indent="0" algn="r" rtl="0">
              <a:lnSpc>
                <a:spcPct val="162162"/>
              </a:lnSpc>
              <a:spcBef>
                <a:spcPts val="0"/>
              </a:spcBef>
              <a:spcAft>
                <a:spcPts val="0"/>
              </a:spcAft>
              <a:buClr>
                <a:srgbClr val="CAD6DE"/>
              </a:buClr>
              <a:buSzPts val="1850"/>
              <a:buFont typeface="Cabin"/>
              <a:buNone/>
            </a:pPr>
            <a:r>
              <a:rPr lang="en-US" sz="1850" b="0" i="0" u="none" strike="noStrike" cap="none">
                <a:solidFill>
                  <a:srgbClr val="CAD6DE"/>
                </a:solidFill>
                <a:latin typeface="Cabin"/>
                <a:ea typeface="Cabin"/>
                <a:cs typeface="Cabin"/>
                <a:sym typeface="Cabin"/>
              </a:rPr>
              <a:t>Implementing strategies based on analytics can reduce household energy consumption by 15%.</a:t>
            </a:r>
            <a:endParaRPr sz="1850" b="0" i="0" u="none" strike="noStrike" cap="none"/>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479" name="Google Shape;479;p67"/>
          <p:cNvSpPr/>
          <p:nvPr/>
        </p:nvSpPr>
        <p:spPr>
          <a:xfrm>
            <a:off x="817364" y="808673"/>
            <a:ext cx="6566297" cy="686752"/>
          </a:xfrm>
          <a:prstGeom prst="rect">
            <a:avLst/>
          </a:prstGeom>
          <a:noFill/>
          <a:ln>
            <a:noFill/>
          </a:ln>
        </p:spPr>
        <p:txBody>
          <a:bodyPr spcFirstLastPara="1" wrap="square" lIns="0" tIns="0" rIns="0" bIns="0" anchor="t" anchorCtr="0">
            <a:noAutofit/>
          </a:bodyPr>
          <a:lstStyle/>
          <a:p>
            <a:pPr marL="0" marR="0" lvl="0" indent="0" algn="l" rtl="0">
              <a:lnSpc>
                <a:spcPct val="125581"/>
              </a:lnSpc>
              <a:spcBef>
                <a:spcPts val="0"/>
              </a:spcBef>
              <a:spcAft>
                <a:spcPts val="0"/>
              </a:spcAft>
              <a:buClr>
                <a:srgbClr val="FFFFFF"/>
              </a:buClr>
              <a:buSzPts val="4300"/>
              <a:buFont typeface="Unbounded"/>
              <a:buNone/>
            </a:pPr>
            <a:r>
              <a:rPr lang="en-US" sz="4300" b="0" i="0" u="none" strike="noStrike" cap="none">
                <a:solidFill>
                  <a:srgbClr val="FFFFFF"/>
                </a:solidFill>
                <a:latin typeface="Unbounded"/>
                <a:ea typeface="Unbounded"/>
                <a:cs typeface="Unbounded"/>
                <a:sym typeface="Unbounded"/>
              </a:rPr>
              <a:t>Business Use Cases</a:t>
            </a:r>
            <a:endParaRPr sz="4300" b="0" i="0" u="none" strike="noStrike" cap="none"/>
          </a:p>
        </p:txBody>
      </p:sp>
      <p:pic>
        <p:nvPicPr>
          <p:cNvPr id="480" name="Google Shape;480;p67" descr="preencoded.png"/>
          <p:cNvPicPr preferRelativeResize="0"/>
          <p:nvPr/>
        </p:nvPicPr>
        <p:blipFill rotWithShape="1">
          <a:blip r:embed="rId3" cstate="email">
            <a:alphaModFix/>
          </a:blip>
          <a:srcRect/>
          <a:stretch/>
        </p:blipFill>
        <p:spPr>
          <a:xfrm>
            <a:off x="817364" y="1962507"/>
            <a:ext cx="2913340" cy="1800463"/>
          </a:xfrm>
          <a:prstGeom prst="rect">
            <a:avLst/>
          </a:prstGeom>
          <a:noFill/>
          <a:ln>
            <a:noFill/>
          </a:ln>
        </p:spPr>
      </p:pic>
      <p:sp>
        <p:nvSpPr>
          <p:cNvPr id="481" name="Google Shape;481;p67"/>
          <p:cNvSpPr/>
          <p:nvPr/>
        </p:nvSpPr>
        <p:spPr>
          <a:xfrm>
            <a:off x="817364" y="4054793"/>
            <a:ext cx="2986207" cy="686991"/>
          </a:xfrm>
          <a:prstGeom prst="rect">
            <a:avLst/>
          </a:prstGeom>
          <a:noFill/>
          <a:ln>
            <a:noFill/>
          </a:ln>
        </p:spPr>
        <p:txBody>
          <a:bodyPr spcFirstLastPara="1" wrap="square" lIns="0" tIns="0" rIns="0" bIns="0" anchor="t" anchorCtr="0">
            <a:noAutofit/>
          </a:bodyPr>
          <a:lstStyle/>
          <a:p>
            <a:pPr marL="0" marR="0" lvl="0" indent="0" algn="l" rtl="0">
              <a:lnSpc>
                <a:spcPct val="125581"/>
              </a:lnSpc>
              <a:spcBef>
                <a:spcPts val="0"/>
              </a:spcBef>
              <a:spcAft>
                <a:spcPts val="0"/>
              </a:spcAft>
              <a:buClr>
                <a:srgbClr val="CAD6DE"/>
              </a:buClr>
              <a:buSzPts val="2150"/>
              <a:buFont typeface="Unbounded"/>
              <a:buNone/>
            </a:pPr>
            <a:r>
              <a:rPr lang="en-US" sz="2150" b="0" i="0" u="none" strike="noStrike" cap="none">
                <a:solidFill>
                  <a:srgbClr val="CAD6DE"/>
                </a:solidFill>
                <a:latin typeface="Unbounded"/>
                <a:ea typeface="Unbounded"/>
                <a:cs typeface="Unbounded"/>
                <a:sym typeface="Unbounded"/>
              </a:rPr>
              <a:t>Household Energy Management</a:t>
            </a:r>
            <a:endParaRPr sz="2150" b="0" i="0" u="none" strike="noStrike" cap="none"/>
          </a:p>
        </p:txBody>
      </p:sp>
      <p:sp>
        <p:nvSpPr>
          <p:cNvPr id="482" name="Google Shape;482;p67"/>
          <p:cNvSpPr/>
          <p:nvPr/>
        </p:nvSpPr>
        <p:spPr>
          <a:xfrm>
            <a:off x="817364" y="4881801"/>
            <a:ext cx="2986207" cy="1121212"/>
          </a:xfrm>
          <a:prstGeom prst="rect">
            <a:avLst/>
          </a:prstGeom>
          <a:noFill/>
          <a:ln>
            <a:noFill/>
          </a:ln>
        </p:spPr>
        <p:txBody>
          <a:bodyPr spcFirstLastPara="1" wrap="square" lIns="0" tIns="0" rIns="0" bIns="0" anchor="t" anchorCtr="0">
            <a:noAutofit/>
          </a:bodyPr>
          <a:lstStyle/>
          <a:p>
            <a:pPr marL="0" marR="0" lvl="0" indent="0" algn="l" rtl="0">
              <a:lnSpc>
                <a:spcPct val="161111"/>
              </a:lnSpc>
              <a:spcBef>
                <a:spcPts val="0"/>
              </a:spcBef>
              <a:spcAft>
                <a:spcPts val="0"/>
              </a:spcAft>
              <a:buClr>
                <a:srgbClr val="CAD6DE"/>
              </a:buClr>
              <a:buSzPts val="1800"/>
              <a:buFont typeface="Cabin"/>
              <a:buNone/>
            </a:pPr>
            <a:r>
              <a:rPr lang="en-US" sz="1800" b="0" i="0" u="none" strike="noStrike" cap="none">
                <a:solidFill>
                  <a:srgbClr val="CAD6DE"/>
                </a:solidFill>
                <a:latin typeface="Cabin"/>
                <a:ea typeface="Cabin"/>
                <a:cs typeface="Cabin"/>
                <a:sym typeface="Cabin"/>
              </a:rPr>
              <a:t>Visualize and control energy consumption to reduce household bills.</a:t>
            </a:r>
            <a:endParaRPr sz="1800" b="0" i="0" u="none" strike="noStrike" cap="none"/>
          </a:p>
        </p:txBody>
      </p:sp>
      <p:pic>
        <p:nvPicPr>
          <p:cNvPr id="483" name="Google Shape;483;p67" descr="preencoded.png"/>
          <p:cNvPicPr preferRelativeResize="0"/>
          <p:nvPr/>
        </p:nvPicPr>
        <p:blipFill rotWithShape="1">
          <a:blip r:embed="rId4" cstate="email">
            <a:alphaModFix/>
          </a:blip>
          <a:srcRect/>
          <a:stretch/>
        </p:blipFill>
        <p:spPr>
          <a:xfrm>
            <a:off x="4153853" y="1962507"/>
            <a:ext cx="2913340" cy="1800463"/>
          </a:xfrm>
          <a:prstGeom prst="rect">
            <a:avLst/>
          </a:prstGeom>
          <a:noFill/>
          <a:ln>
            <a:noFill/>
          </a:ln>
        </p:spPr>
      </p:pic>
      <p:sp>
        <p:nvSpPr>
          <p:cNvPr id="484" name="Google Shape;484;p67"/>
          <p:cNvSpPr/>
          <p:nvPr/>
        </p:nvSpPr>
        <p:spPr>
          <a:xfrm>
            <a:off x="4153853" y="4054793"/>
            <a:ext cx="2986207" cy="686991"/>
          </a:xfrm>
          <a:prstGeom prst="rect">
            <a:avLst/>
          </a:prstGeom>
          <a:noFill/>
          <a:ln>
            <a:noFill/>
          </a:ln>
        </p:spPr>
        <p:txBody>
          <a:bodyPr spcFirstLastPara="1" wrap="square" lIns="0" tIns="0" rIns="0" bIns="0" anchor="t" anchorCtr="0">
            <a:noAutofit/>
          </a:bodyPr>
          <a:lstStyle/>
          <a:p>
            <a:pPr marL="0" marR="0" lvl="0" indent="0" algn="l" rtl="0">
              <a:lnSpc>
                <a:spcPct val="125581"/>
              </a:lnSpc>
              <a:spcBef>
                <a:spcPts val="0"/>
              </a:spcBef>
              <a:spcAft>
                <a:spcPts val="0"/>
              </a:spcAft>
              <a:buClr>
                <a:srgbClr val="CAD6DE"/>
              </a:buClr>
              <a:buSzPts val="2150"/>
              <a:buFont typeface="Unbounded"/>
              <a:buNone/>
            </a:pPr>
            <a:r>
              <a:rPr lang="en-US" sz="2150" b="0" i="0" u="none" strike="noStrike" cap="none">
                <a:solidFill>
                  <a:srgbClr val="CAD6DE"/>
                </a:solidFill>
                <a:latin typeface="Unbounded"/>
                <a:ea typeface="Unbounded"/>
                <a:cs typeface="Unbounded"/>
                <a:sym typeface="Unbounded"/>
              </a:rPr>
              <a:t>Demand Forecasting</a:t>
            </a:r>
            <a:endParaRPr sz="2150" b="0" i="0" u="none" strike="noStrike" cap="none"/>
          </a:p>
        </p:txBody>
      </p:sp>
      <p:sp>
        <p:nvSpPr>
          <p:cNvPr id="485" name="Google Shape;485;p67"/>
          <p:cNvSpPr/>
          <p:nvPr/>
        </p:nvSpPr>
        <p:spPr>
          <a:xfrm>
            <a:off x="4153853" y="4881801"/>
            <a:ext cx="2986207" cy="1121212"/>
          </a:xfrm>
          <a:prstGeom prst="rect">
            <a:avLst/>
          </a:prstGeom>
          <a:noFill/>
          <a:ln>
            <a:noFill/>
          </a:ln>
        </p:spPr>
        <p:txBody>
          <a:bodyPr spcFirstLastPara="1" wrap="square" lIns="0" tIns="0" rIns="0" bIns="0" anchor="t" anchorCtr="0">
            <a:noAutofit/>
          </a:bodyPr>
          <a:lstStyle/>
          <a:p>
            <a:pPr marL="0" marR="0" lvl="0" indent="0" algn="l" rtl="0">
              <a:lnSpc>
                <a:spcPct val="161111"/>
              </a:lnSpc>
              <a:spcBef>
                <a:spcPts val="0"/>
              </a:spcBef>
              <a:spcAft>
                <a:spcPts val="0"/>
              </a:spcAft>
              <a:buClr>
                <a:srgbClr val="CAD6DE"/>
              </a:buClr>
              <a:buSzPts val="1800"/>
              <a:buFont typeface="Cabin"/>
              <a:buNone/>
            </a:pPr>
            <a:r>
              <a:rPr lang="en-US" sz="1800" b="0" i="0" u="none" strike="noStrike" cap="none">
                <a:solidFill>
                  <a:srgbClr val="CAD6DE"/>
                </a:solidFill>
                <a:latin typeface="Cabin"/>
                <a:ea typeface="Cabin"/>
                <a:cs typeface="Cabin"/>
                <a:sym typeface="Cabin"/>
              </a:rPr>
              <a:t>Predict energy demand for efficient load management and resource allocation.</a:t>
            </a:r>
            <a:endParaRPr sz="1800" b="0" i="0" u="none" strike="noStrike" cap="none"/>
          </a:p>
        </p:txBody>
      </p:sp>
      <p:pic>
        <p:nvPicPr>
          <p:cNvPr id="486" name="Google Shape;486;p67" descr="preencoded.png"/>
          <p:cNvPicPr preferRelativeResize="0"/>
          <p:nvPr/>
        </p:nvPicPr>
        <p:blipFill rotWithShape="1">
          <a:blip r:embed="rId5" cstate="email">
            <a:alphaModFix/>
          </a:blip>
          <a:srcRect/>
          <a:stretch/>
        </p:blipFill>
        <p:spPr>
          <a:xfrm>
            <a:off x="7490341" y="1962507"/>
            <a:ext cx="2913340" cy="1800463"/>
          </a:xfrm>
          <a:prstGeom prst="rect">
            <a:avLst/>
          </a:prstGeom>
          <a:noFill/>
          <a:ln>
            <a:noFill/>
          </a:ln>
        </p:spPr>
      </p:pic>
      <p:sp>
        <p:nvSpPr>
          <p:cNvPr id="487" name="Google Shape;487;p67"/>
          <p:cNvSpPr/>
          <p:nvPr/>
        </p:nvSpPr>
        <p:spPr>
          <a:xfrm>
            <a:off x="7490341" y="4054793"/>
            <a:ext cx="2986207" cy="686991"/>
          </a:xfrm>
          <a:prstGeom prst="rect">
            <a:avLst/>
          </a:prstGeom>
          <a:noFill/>
          <a:ln>
            <a:noFill/>
          </a:ln>
        </p:spPr>
        <p:txBody>
          <a:bodyPr spcFirstLastPara="1" wrap="square" lIns="0" tIns="0" rIns="0" bIns="0" anchor="t" anchorCtr="0">
            <a:noAutofit/>
          </a:bodyPr>
          <a:lstStyle/>
          <a:p>
            <a:pPr marL="0" marR="0" lvl="0" indent="0" algn="l" rtl="0">
              <a:lnSpc>
                <a:spcPct val="125581"/>
              </a:lnSpc>
              <a:spcBef>
                <a:spcPts val="0"/>
              </a:spcBef>
              <a:spcAft>
                <a:spcPts val="0"/>
              </a:spcAft>
              <a:buClr>
                <a:srgbClr val="CAD6DE"/>
              </a:buClr>
              <a:buSzPts val="2150"/>
              <a:buFont typeface="Unbounded"/>
              <a:buNone/>
            </a:pPr>
            <a:r>
              <a:rPr lang="en-US" sz="2150" b="0" i="0" u="none" strike="noStrike" cap="none">
                <a:solidFill>
                  <a:srgbClr val="CAD6DE"/>
                </a:solidFill>
                <a:latin typeface="Unbounded"/>
                <a:ea typeface="Unbounded"/>
                <a:cs typeface="Unbounded"/>
                <a:sym typeface="Unbounded"/>
              </a:rPr>
              <a:t>Anomaly Detection</a:t>
            </a:r>
            <a:endParaRPr sz="2150" b="0" i="0" u="none" strike="noStrike" cap="none"/>
          </a:p>
        </p:txBody>
      </p:sp>
      <p:sp>
        <p:nvSpPr>
          <p:cNvPr id="488" name="Google Shape;488;p67"/>
          <p:cNvSpPr/>
          <p:nvPr/>
        </p:nvSpPr>
        <p:spPr>
          <a:xfrm>
            <a:off x="7490341" y="4881801"/>
            <a:ext cx="2986207" cy="1121212"/>
          </a:xfrm>
          <a:prstGeom prst="rect">
            <a:avLst/>
          </a:prstGeom>
          <a:noFill/>
          <a:ln>
            <a:noFill/>
          </a:ln>
        </p:spPr>
        <p:txBody>
          <a:bodyPr spcFirstLastPara="1" wrap="square" lIns="0" tIns="0" rIns="0" bIns="0" anchor="t" anchorCtr="0">
            <a:noAutofit/>
          </a:bodyPr>
          <a:lstStyle/>
          <a:p>
            <a:pPr marL="0" marR="0" lvl="0" indent="0" algn="l" rtl="0">
              <a:lnSpc>
                <a:spcPct val="161111"/>
              </a:lnSpc>
              <a:spcBef>
                <a:spcPts val="0"/>
              </a:spcBef>
              <a:spcAft>
                <a:spcPts val="0"/>
              </a:spcAft>
              <a:buClr>
                <a:srgbClr val="CAD6DE"/>
              </a:buClr>
              <a:buSzPts val="1800"/>
              <a:buFont typeface="Cabin"/>
              <a:buNone/>
            </a:pPr>
            <a:r>
              <a:rPr lang="en-US" sz="1800" b="0" i="0" u="none" strike="noStrike" cap="none">
                <a:solidFill>
                  <a:srgbClr val="CAD6DE"/>
                </a:solidFill>
                <a:latin typeface="Cabin"/>
                <a:ea typeface="Cabin"/>
                <a:cs typeface="Cabin"/>
                <a:sym typeface="Cabin"/>
              </a:rPr>
              <a:t>Detect unusual energy usage patterns to identify faults and prevent losses.</a:t>
            </a:r>
            <a:endParaRPr sz="1800" b="0" i="0" u="none" strike="noStrike" cap="none"/>
          </a:p>
        </p:txBody>
      </p:sp>
      <p:pic>
        <p:nvPicPr>
          <p:cNvPr id="489" name="Google Shape;489;p67" descr="preencoded.png"/>
          <p:cNvPicPr preferRelativeResize="0"/>
          <p:nvPr/>
        </p:nvPicPr>
        <p:blipFill rotWithShape="1">
          <a:blip r:embed="rId6" cstate="email">
            <a:alphaModFix/>
          </a:blip>
          <a:srcRect/>
          <a:stretch/>
        </p:blipFill>
        <p:spPr>
          <a:xfrm>
            <a:off x="10826829" y="1962507"/>
            <a:ext cx="2913340" cy="1800463"/>
          </a:xfrm>
          <a:prstGeom prst="rect">
            <a:avLst/>
          </a:prstGeom>
          <a:noFill/>
          <a:ln>
            <a:noFill/>
          </a:ln>
        </p:spPr>
      </p:pic>
      <p:sp>
        <p:nvSpPr>
          <p:cNvPr id="490" name="Google Shape;490;p67"/>
          <p:cNvSpPr/>
          <p:nvPr/>
        </p:nvSpPr>
        <p:spPr>
          <a:xfrm>
            <a:off x="10826829" y="4054793"/>
            <a:ext cx="2986207" cy="686991"/>
          </a:xfrm>
          <a:prstGeom prst="rect">
            <a:avLst/>
          </a:prstGeom>
          <a:noFill/>
          <a:ln>
            <a:noFill/>
          </a:ln>
        </p:spPr>
        <p:txBody>
          <a:bodyPr spcFirstLastPara="1" wrap="square" lIns="0" tIns="0" rIns="0" bIns="0" anchor="t" anchorCtr="0">
            <a:noAutofit/>
          </a:bodyPr>
          <a:lstStyle/>
          <a:p>
            <a:pPr marL="0" marR="0" lvl="0" indent="0" algn="l" rtl="0">
              <a:lnSpc>
                <a:spcPct val="125581"/>
              </a:lnSpc>
              <a:spcBef>
                <a:spcPts val="0"/>
              </a:spcBef>
              <a:spcAft>
                <a:spcPts val="0"/>
              </a:spcAft>
              <a:buClr>
                <a:srgbClr val="CAD6DE"/>
              </a:buClr>
              <a:buSzPts val="2150"/>
              <a:buFont typeface="Unbounded"/>
              <a:buNone/>
            </a:pPr>
            <a:r>
              <a:rPr lang="en-US" sz="2150" b="0" i="0" u="none" strike="noStrike" cap="none">
                <a:solidFill>
                  <a:srgbClr val="CAD6DE"/>
                </a:solidFill>
                <a:latin typeface="Unbounded"/>
                <a:ea typeface="Unbounded"/>
                <a:cs typeface="Unbounded"/>
                <a:sym typeface="Unbounded"/>
              </a:rPr>
              <a:t>Smart Grid Integration</a:t>
            </a:r>
            <a:endParaRPr sz="2150" b="0" i="0" u="none" strike="noStrike" cap="none"/>
          </a:p>
        </p:txBody>
      </p:sp>
      <p:sp>
        <p:nvSpPr>
          <p:cNvPr id="491" name="Google Shape;491;p67"/>
          <p:cNvSpPr/>
          <p:nvPr/>
        </p:nvSpPr>
        <p:spPr>
          <a:xfrm>
            <a:off x="10826829" y="4881801"/>
            <a:ext cx="2986207" cy="1121212"/>
          </a:xfrm>
          <a:prstGeom prst="rect">
            <a:avLst/>
          </a:prstGeom>
          <a:noFill/>
          <a:ln>
            <a:noFill/>
          </a:ln>
        </p:spPr>
        <p:txBody>
          <a:bodyPr spcFirstLastPara="1" wrap="square" lIns="0" tIns="0" rIns="0" bIns="0" anchor="t" anchorCtr="0">
            <a:noAutofit/>
          </a:bodyPr>
          <a:lstStyle/>
          <a:p>
            <a:pPr marL="0" marR="0" lvl="0" indent="0" algn="l" rtl="0">
              <a:lnSpc>
                <a:spcPct val="161111"/>
              </a:lnSpc>
              <a:spcBef>
                <a:spcPts val="0"/>
              </a:spcBef>
              <a:spcAft>
                <a:spcPts val="0"/>
              </a:spcAft>
              <a:buClr>
                <a:srgbClr val="CAD6DE"/>
              </a:buClr>
              <a:buSzPts val="1800"/>
              <a:buFont typeface="Cabin"/>
              <a:buNone/>
            </a:pPr>
            <a:r>
              <a:rPr lang="en-US" sz="1800" b="0" i="0" u="none" strike="noStrike" cap="none">
                <a:solidFill>
                  <a:srgbClr val="CAD6DE"/>
                </a:solidFill>
                <a:latin typeface="Cabin"/>
                <a:ea typeface="Cabin"/>
                <a:cs typeface="Cabin"/>
                <a:sym typeface="Cabin"/>
              </a:rPr>
              <a:t>Optimize energy distribution in real-time through smart grid technologies.</a:t>
            </a:r>
            <a:endParaRPr sz="1800" b="0" i="0" u="none" strike="noStrike" cap="none"/>
          </a:p>
        </p:txBody>
      </p:sp>
      <p:sp>
        <p:nvSpPr>
          <p:cNvPr id="492" name="Google Shape;492;p67"/>
          <p:cNvSpPr/>
          <p:nvPr/>
        </p:nvSpPr>
        <p:spPr>
          <a:xfrm>
            <a:off x="817364" y="6353294"/>
            <a:ext cx="5069076" cy="343495"/>
          </a:xfrm>
          <a:prstGeom prst="rect">
            <a:avLst/>
          </a:prstGeom>
          <a:noFill/>
          <a:ln>
            <a:noFill/>
          </a:ln>
        </p:spPr>
        <p:txBody>
          <a:bodyPr spcFirstLastPara="1" wrap="square" lIns="0" tIns="0" rIns="0" bIns="0" anchor="t" anchorCtr="0">
            <a:noAutofit/>
          </a:bodyPr>
          <a:lstStyle/>
          <a:p>
            <a:pPr marL="0" marR="0" lvl="0" indent="0" algn="l" rtl="0">
              <a:lnSpc>
                <a:spcPct val="125581"/>
              </a:lnSpc>
              <a:spcBef>
                <a:spcPts val="0"/>
              </a:spcBef>
              <a:spcAft>
                <a:spcPts val="0"/>
              </a:spcAft>
              <a:buClr>
                <a:srgbClr val="FFFFFF"/>
              </a:buClr>
              <a:buSzPts val="2150"/>
              <a:buFont typeface="Unbounded"/>
              <a:buNone/>
            </a:pPr>
            <a:r>
              <a:rPr lang="en-US" sz="2150" b="0" i="0" u="none" strike="noStrike" cap="none" dirty="0">
                <a:solidFill>
                  <a:srgbClr val="FFFFFF"/>
                </a:solidFill>
                <a:latin typeface="Unbounded"/>
                <a:ea typeface="Unbounded"/>
                <a:cs typeface="Unbounded"/>
                <a:sym typeface="Unbounded"/>
              </a:rPr>
              <a:t>Environmental Impact</a:t>
            </a:r>
            <a:endParaRPr sz="2150" b="0" i="0" u="none" strike="noStrike" cap="none"/>
          </a:p>
        </p:txBody>
      </p:sp>
      <p:sp>
        <p:nvSpPr>
          <p:cNvPr id="493" name="Google Shape;493;p67"/>
          <p:cNvSpPr/>
          <p:nvPr/>
        </p:nvSpPr>
        <p:spPr>
          <a:xfrm>
            <a:off x="817364" y="7047071"/>
            <a:ext cx="12995672" cy="373737"/>
          </a:xfrm>
          <a:prstGeom prst="rect">
            <a:avLst/>
          </a:prstGeom>
          <a:noFill/>
          <a:ln>
            <a:noFill/>
          </a:ln>
        </p:spPr>
        <p:txBody>
          <a:bodyPr spcFirstLastPara="1" wrap="square" lIns="0" tIns="0" rIns="0" bIns="0" anchor="t" anchorCtr="0">
            <a:noAutofit/>
          </a:bodyPr>
          <a:lstStyle/>
          <a:p>
            <a:pPr marL="0" marR="0" lvl="0" indent="0" algn="l" rtl="0">
              <a:lnSpc>
                <a:spcPct val="161111"/>
              </a:lnSpc>
              <a:spcBef>
                <a:spcPts val="0"/>
              </a:spcBef>
              <a:spcAft>
                <a:spcPts val="0"/>
              </a:spcAft>
              <a:buClr>
                <a:srgbClr val="CAD6DE"/>
              </a:buClr>
              <a:buSzPts val="1800"/>
              <a:buFont typeface="Cabin"/>
              <a:buNone/>
            </a:pPr>
            <a:r>
              <a:rPr lang="en-US" sz="1800" b="0" i="0" u="none" strike="noStrike" cap="none">
                <a:solidFill>
                  <a:srgbClr val="CAD6DE"/>
                </a:solidFill>
                <a:latin typeface="Cabin"/>
                <a:ea typeface="Cabin"/>
                <a:cs typeface="Cabin"/>
                <a:sym typeface="Cabin"/>
              </a:rPr>
              <a:t>Reduce carbon footprint and support environmental conservation efforts.</a:t>
            </a:r>
            <a:endParaRPr sz="1800" b="0" i="0" u="none" strike="noStrike" cap="none"/>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98"/>
        <p:cNvGrpSpPr/>
        <p:nvPr/>
      </p:nvGrpSpPr>
      <p:grpSpPr>
        <a:xfrm>
          <a:off x="0" y="0"/>
          <a:ext cx="0" cy="0"/>
          <a:chOff x="0" y="0"/>
          <a:chExt cx="0" cy="0"/>
        </a:xfrm>
      </p:grpSpPr>
      <p:sp>
        <p:nvSpPr>
          <p:cNvPr id="499" name="Google Shape;499;p68"/>
          <p:cNvSpPr/>
          <p:nvPr/>
        </p:nvSpPr>
        <p:spPr>
          <a:xfrm>
            <a:off x="702469" y="551855"/>
            <a:ext cx="13225463" cy="1180624"/>
          </a:xfrm>
          <a:prstGeom prst="rect">
            <a:avLst/>
          </a:prstGeom>
          <a:noFill/>
          <a:ln>
            <a:noFill/>
          </a:ln>
        </p:spPr>
        <p:txBody>
          <a:bodyPr spcFirstLastPara="1" wrap="square" lIns="0" tIns="0" rIns="0" bIns="0" anchor="t" anchorCtr="0">
            <a:noAutofit/>
          </a:bodyPr>
          <a:lstStyle/>
          <a:p>
            <a:pPr marL="0" marR="0" lvl="0" indent="0" algn="l" rtl="0">
              <a:lnSpc>
                <a:spcPct val="124324"/>
              </a:lnSpc>
              <a:spcBef>
                <a:spcPts val="0"/>
              </a:spcBef>
              <a:spcAft>
                <a:spcPts val="0"/>
              </a:spcAft>
              <a:buClr>
                <a:srgbClr val="FFFFFF"/>
              </a:buClr>
              <a:buSzPts val="3700"/>
              <a:buFont typeface="Unbounded"/>
              <a:buNone/>
            </a:pPr>
            <a:r>
              <a:rPr lang="en-US" sz="3700" b="0" i="0" u="none" strike="noStrike" cap="none">
                <a:solidFill>
                  <a:srgbClr val="FFFFFF"/>
                </a:solidFill>
                <a:latin typeface="Unbounded"/>
                <a:ea typeface="Unbounded"/>
                <a:cs typeface="Unbounded"/>
                <a:sym typeface="Unbounded"/>
              </a:rPr>
              <a:t>Case Study 1: Energy Management for Households</a:t>
            </a:r>
            <a:endParaRPr sz="3700" b="0" i="0" u="none" strike="noStrike" cap="none"/>
          </a:p>
        </p:txBody>
      </p:sp>
      <p:sp>
        <p:nvSpPr>
          <p:cNvPr id="500" name="Google Shape;500;p68"/>
          <p:cNvSpPr/>
          <p:nvPr/>
        </p:nvSpPr>
        <p:spPr>
          <a:xfrm>
            <a:off x="702469" y="2234089"/>
            <a:ext cx="2361248" cy="295037"/>
          </a:xfrm>
          <a:prstGeom prst="rect">
            <a:avLst/>
          </a:prstGeom>
          <a:noFill/>
          <a:ln>
            <a:noFill/>
          </a:ln>
        </p:spPr>
        <p:txBody>
          <a:bodyPr spcFirstLastPara="1" wrap="square" lIns="0" tIns="0" rIns="0" bIns="0" anchor="t" anchorCtr="0">
            <a:noAutofit/>
          </a:bodyPr>
          <a:lstStyle/>
          <a:p>
            <a:pPr marL="0" marR="0" lvl="0" indent="0" algn="l" rtl="0">
              <a:lnSpc>
                <a:spcPct val="124324"/>
              </a:lnSpc>
              <a:spcBef>
                <a:spcPts val="0"/>
              </a:spcBef>
              <a:spcAft>
                <a:spcPts val="0"/>
              </a:spcAft>
              <a:buClr>
                <a:srgbClr val="FFFFFF"/>
              </a:buClr>
              <a:buSzPts val="1850"/>
              <a:buFont typeface="Unbounded"/>
              <a:buNone/>
            </a:pPr>
            <a:r>
              <a:rPr lang="en-US" sz="1850" b="0" i="0" u="none" strike="noStrike" cap="none">
                <a:solidFill>
                  <a:srgbClr val="FFFFFF"/>
                </a:solidFill>
                <a:latin typeface="Unbounded"/>
                <a:ea typeface="Unbounded"/>
                <a:cs typeface="Unbounded"/>
                <a:sym typeface="Unbounded"/>
              </a:rPr>
              <a:t>Study Overview</a:t>
            </a:r>
            <a:endParaRPr sz="1850" b="0" i="0" u="none" strike="noStrike" cap="none"/>
          </a:p>
        </p:txBody>
      </p:sp>
      <p:sp>
        <p:nvSpPr>
          <p:cNvPr id="501" name="Google Shape;501;p68"/>
          <p:cNvSpPr/>
          <p:nvPr/>
        </p:nvSpPr>
        <p:spPr>
          <a:xfrm>
            <a:off x="702469" y="2729746"/>
            <a:ext cx="6367939" cy="963335"/>
          </a:xfrm>
          <a:prstGeom prst="rect">
            <a:avLst/>
          </a:prstGeom>
          <a:noFill/>
          <a:ln>
            <a:noFill/>
          </a:ln>
        </p:spPr>
        <p:txBody>
          <a:bodyPr spcFirstLastPara="1" wrap="square" lIns="0" tIns="0" rIns="0" bIns="0" anchor="t" anchorCtr="0">
            <a:noAutofit/>
          </a:bodyPr>
          <a:lstStyle/>
          <a:p>
            <a:pPr marL="0" marR="0" lvl="0" indent="0" algn="l" rtl="0">
              <a:lnSpc>
                <a:spcPct val="161290"/>
              </a:lnSpc>
              <a:spcBef>
                <a:spcPts val="0"/>
              </a:spcBef>
              <a:spcAft>
                <a:spcPts val="0"/>
              </a:spcAft>
              <a:buClr>
                <a:srgbClr val="CAD6DE"/>
              </a:buClr>
              <a:buSzPts val="1550"/>
              <a:buFont typeface="Cabin"/>
              <a:buNone/>
            </a:pPr>
            <a:r>
              <a:rPr lang="en-US" sz="1550" b="0" i="0" u="none" strike="noStrike" cap="none">
                <a:solidFill>
                  <a:srgbClr val="CAD6DE"/>
                </a:solidFill>
                <a:latin typeface="Cabin"/>
                <a:ea typeface="Cabin"/>
                <a:cs typeface="Cabin"/>
                <a:sym typeface="Cabin"/>
              </a:rPr>
              <a:t>Analysis based on UCI Power Consumption dataset from a French household (2006-2010), providing insights for residential energy management strategies.</a:t>
            </a:r>
            <a:endParaRPr sz="1550" b="0" i="0" u="none" strike="noStrike" cap="none"/>
          </a:p>
        </p:txBody>
      </p:sp>
      <p:sp>
        <p:nvSpPr>
          <p:cNvPr id="502" name="Google Shape;502;p68"/>
          <p:cNvSpPr/>
          <p:nvPr/>
        </p:nvSpPr>
        <p:spPr>
          <a:xfrm>
            <a:off x="702469" y="3873698"/>
            <a:ext cx="6367939" cy="642223"/>
          </a:xfrm>
          <a:prstGeom prst="rect">
            <a:avLst/>
          </a:prstGeom>
          <a:noFill/>
          <a:ln>
            <a:noFill/>
          </a:ln>
        </p:spPr>
        <p:txBody>
          <a:bodyPr spcFirstLastPara="1" wrap="square" lIns="0" tIns="0" rIns="0" bIns="0" anchor="t" anchorCtr="0">
            <a:noAutofit/>
          </a:bodyPr>
          <a:lstStyle/>
          <a:p>
            <a:pPr marL="0" marR="0" lvl="0" indent="0" algn="l" rtl="0">
              <a:lnSpc>
                <a:spcPct val="161290"/>
              </a:lnSpc>
              <a:spcBef>
                <a:spcPts val="0"/>
              </a:spcBef>
              <a:spcAft>
                <a:spcPts val="0"/>
              </a:spcAft>
              <a:buClr>
                <a:srgbClr val="CAD6DE"/>
              </a:buClr>
              <a:buSzPts val="1550"/>
              <a:buFont typeface="Cabin"/>
              <a:buNone/>
            </a:pPr>
            <a:r>
              <a:rPr lang="en-US" sz="1550" b="0" i="0" u="none" strike="noStrike" cap="none">
                <a:solidFill>
                  <a:srgbClr val="CAD6DE"/>
                </a:solidFill>
                <a:latin typeface="Cabin"/>
                <a:ea typeface="Cabin"/>
                <a:cs typeface="Cabin"/>
                <a:sym typeface="Cabin"/>
              </a:rPr>
              <a:t>Data underwent cleaning and feature engineering to analyze consumption patterns across different time scales and environmental conditions.</a:t>
            </a:r>
            <a:endParaRPr sz="1550" b="0" i="0" u="none" strike="noStrike" cap="none"/>
          </a:p>
        </p:txBody>
      </p:sp>
      <p:sp>
        <p:nvSpPr>
          <p:cNvPr id="503" name="Google Shape;503;p68"/>
          <p:cNvSpPr/>
          <p:nvPr/>
        </p:nvSpPr>
        <p:spPr>
          <a:xfrm>
            <a:off x="671466" y="4829180"/>
            <a:ext cx="2361248" cy="295037"/>
          </a:xfrm>
          <a:prstGeom prst="rect">
            <a:avLst/>
          </a:prstGeom>
          <a:noFill/>
          <a:ln>
            <a:noFill/>
          </a:ln>
        </p:spPr>
        <p:txBody>
          <a:bodyPr spcFirstLastPara="1" wrap="square" lIns="0" tIns="0" rIns="0" bIns="0" anchor="t" anchorCtr="0">
            <a:noAutofit/>
          </a:bodyPr>
          <a:lstStyle/>
          <a:p>
            <a:pPr marL="0" marR="0" lvl="0" indent="0" algn="l" rtl="0">
              <a:lnSpc>
                <a:spcPct val="124324"/>
              </a:lnSpc>
              <a:spcBef>
                <a:spcPts val="0"/>
              </a:spcBef>
              <a:spcAft>
                <a:spcPts val="0"/>
              </a:spcAft>
              <a:buClr>
                <a:srgbClr val="FFFFFF"/>
              </a:buClr>
              <a:buSzPts val="1850"/>
              <a:buFont typeface="Unbounded"/>
              <a:buNone/>
            </a:pPr>
            <a:r>
              <a:rPr lang="en-US" sz="1850" b="0" i="0" u="none" strike="noStrike" cap="none" dirty="0">
                <a:solidFill>
                  <a:srgbClr val="FFFFFF"/>
                </a:solidFill>
                <a:latin typeface="Unbounded"/>
                <a:ea typeface="Unbounded"/>
                <a:cs typeface="Unbounded"/>
                <a:sym typeface="Unbounded"/>
              </a:rPr>
              <a:t>Key Findings</a:t>
            </a:r>
            <a:endParaRPr sz="1850" b="0" i="0" u="none" strike="noStrike" cap="none"/>
          </a:p>
        </p:txBody>
      </p:sp>
      <p:sp>
        <p:nvSpPr>
          <p:cNvPr id="504" name="Google Shape;504;p68"/>
          <p:cNvSpPr/>
          <p:nvPr/>
        </p:nvSpPr>
        <p:spPr>
          <a:xfrm>
            <a:off x="671466" y="5324837"/>
            <a:ext cx="6367939" cy="321112"/>
          </a:xfrm>
          <a:prstGeom prst="rect">
            <a:avLst/>
          </a:prstGeom>
          <a:noFill/>
          <a:ln>
            <a:noFill/>
          </a:ln>
        </p:spPr>
        <p:txBody>
          <a:bodyPr spcFirstLastPara="1" wrap="square" lIns="0" tIns="0" rIns="0" bIns="0" anchor="t" anchorCtr="0">
            <a:noAutofit/>
          </a:bodyPr>
          <a:lstStyle/>
          <a:p>
            <a:pPr marL="342900" marR="0" lvl="0" indent="-342900" algn="l" rtl="0">
              <a:lnSpc>
                <a:spcPct val="161290"/>
              </a:lnSpc>
              <a:spcBef>
                <a:spcPts val="0"/>
              </a:spcBef>
              <a:spcAft>
                <a:spcPts val="0"/>
              </a:spcAft>
              <a:buClr>
                <a:srgbClr val="CAD6DE"/>
              </a:buClr>
              <a:buSzPts val="1550"/>
              <a:buFont typeface="Cabin"/>
              <a:buChar char="•"/>
            </a:pPr>
            <a:r>
              <a:rPr lang="en-US" sz="1550" b="0" i="0" u="none" strike="noStrike" cap="none">
                <a:solidFill>
                  <a:srgbClr val="CAD6DE"/>
                </a:solidFill>
                <a:latin typeface="Cabin"/>
                <a:ea typeface="Cabin"/>
                <a:cs typeface="Cabin"/>
                <a:sym typeface="Cabin"/>
              </a:rPr>
              <a:t>Time and weather are primary consumption predictors</a:t>
            </a:r>
            <a:endParaRPr sz="1550" b="0" i="0" u="none" strike="noStrike" cap="none"/>
          </a:p>
        </p:txBody>
      </p:sp>
      <p:sp>
        <p:nvSpPr>
          <p:cNvPr id="505" name="Google Shape;505;p68"/>
          <p:cNvSpPr/>
          <p:nvPr/>
        </p:nvSpPr>
        <p:spPr>
          <a:xfrm>
            <a:off x="671466" y="5716196"/>
            <a:ext cx="6367939" cy="321112"/>
          </a:xfrm>
          <a:prstGeom prst="rect">
            <a:avLst/>
          </a:prstGeom>
          <a:noFill/>
          <a:ln>
            <a:noFill/>
          </a:ln>
        </p:spPr>
        <p:txBody>
          <a:bodyPr spcFirstLastPara="1" wrap="square" lIns="0" tIns="0" rIns="0" bIns="0" anchor="t" anchorCtr="0">
            <a:noAutofit/>
          </a:bodyPr>
          <a:lstStyle/>
          <a:p>
            <a:pPr marL="342900" marR="0" lvl="0" indent="-342900" algn="l" rtl="0">
              <a:lnSpc>
                <a:spcPct val="161290"/>
              </a:lnSpc>
              <a:spcBef>
                <a:spcPts val="0"/>
              </a:spcBef>
              <a:spcAft>
                <a:spcPts val="0"/>
              </a:spcAft>
              <a:buClr>
                <a:srgbClr val="CAD6DE"/>
              </a:buClr>
              <a:buSzPts val="1550"/>
              <a:buFont typeface="Cabin"/>
              <a:buChar char="•"/>
            </a:pPr>
            <a:r>
              <a:rPr lang="en-US" sz="1550" b="0" i="0" u="none" strike="noStrike" cap="none">
                <a:solidFill>
                  <a:srgbClr val="CAD6DE"/>
                </a:solidFill>
                <a:latin typeface="Cabin"/>
                <a:ea typeface="Cabin"/>
                <a:cs typeface="Cabin"/>
                <a:sym typeface="Cabin"/>
              </a:rPr>
              <a:t>Off-peak usage optimization can reduce costs by 10-15%</a:t>
            </a:r>
            <a:endParaRPr sz="1550" b="0" i="0" u="none" strike="noStrike" cap="none"/>
          </a:p>
        </p:txBody>
      </p:sp>
      <p:sp>
        <p:nvSpPr>
          <p:cNvPr id="506" name="Google Shape;506;p68"/>
          <p:cNvSpPr/>
          <p:nvPr/>
        </p:nvSpPr>
        <p:spPr>
          <a:xfrm>
            <a:off x="671466" y="6107554"/>
            <a:ext cx="6367939" cy="321112"/>
          </a:xfrm>
          <a:prstGeom prst="rect">
            <a:avLst/>
          </a:prstGeom>
          <a:noFill/>
          <a:ln>
            <a:noFill/>
          </a:ln>
        </p:spPr>
        <p:txBody>
          <a:bodyPr spcFirstLastPara="1" wrap="square" lIns="0" tIns="0" rIns="0" bIns="0" anchor="t" anchorCtr="0">
            <a:noAutofit/>
          </a:bodyPr>
          <a:lstStyle/>
          <a:p>
            <a:pPr marL="342900" marR="0" lvl="0" indent="-342900" algn="l" rtl="0">
              <a:lnSpc>
                <a:spcPct val="161290"/>
              </a:lnSpc>
              <a:spcBef>
                <a:spcPts val="0"/>
              </a:spcBef>
              <a:spcAft>
                <a:spcPts val="0"/>
              </a:spcAft>
              <a:buClr>
                <a:srgbClr val="CAD6DE"/>
              </a:buClr>
              <a:buSzPts val="1550"/>
              <a:buFont typeface="Cabin"/>
              <a:buChar char="•"/>
            </a:pPr>
            <a:r>
              <a:rPr lang="en-US" sz="1550" b="0" i="0" u="none" strike="noStrike" cap="none">
                <a:solidFill>
                  <a:srgbClr val="CAD6DE"/>
                </a:solidFill>
                <a:latin typeface="Cabin"/>
                <a:ea typeface="Cabin"/>
                <a:cs typeface="Cabin"/>
                <a:sym typeface="Cabin"/>
              </a:rPr>
              <a:t>Peak period management shows highest savings potential</a:t>
            </a:r>
            <a:endParaRPr sz="1550" b="0" i="0" u="none" strike="noStrike" cap="none"/>
          </a:p>
        </p:txBody>
      </p:sp>
      <p:sp>
        <p:nvSpPr>
          <p:cNvPr id="507" name="Google Shape;507;p68"/>
          <p:cNvSpPr/>
          <p:nvPr/>
        </p:nvSpPr>
        <p:spPr>
          <a:xfrm>
            <a:off x="7567612" y="2234089"/>
            <a:ext cx="3223974" cy="295037"/>
          </a:xfrm>
          <a:prstGeom prst="rect">
            <a:avLst/>
          </a:prstGeom>
          <a:noFill/>
          <a:ln>
            <a:noFill/>
          </a:ln>
        </p:spPr>
        <p:txBody>
          <a:bodyPr spcFirstLastPara="1" wrap="square" lIns="0" tIns="0" rIns="0" bIns="0" anchor="t" anchorCtr="0">
            <a:noAutofit/>
          </a:bodyPr>
          <a:lstStyle/>
          <a:p>
            <a:pPr marL="0" marR="0" lvl="0" indent="0" algn="l" rtl="0">
              <a:lnSpc>
                <a:spcPct val="124324"/>
              </a:lnSpc>
              <a:spcBef>
                <a:spcPts val="0"/>
              </a:spcBef>
              <a:spcAft>
                <a:spcPts val="0"/>
              </a:spcAft>
              <a:buClr>
                <a:srgbClr val="FFFFFF"/>
              </a:buClr>
              <a:buSzPts val="1850"/>
              <a:buFont typeface="Unbounded"/>
              <a:buNone/>
            </a:pPr>
            <a:r>
              <a:rPr lang="en-US" sz="1850" b="0" i="0" u="none" strike="noStrike" cap="none">
                <a:solidFill>
                  <a:srgbClr val="FFFFFF"/>
                </a:solidFill>
                <a:latin typeface="Unbounded"/>
                <a:ea typeface="Unbounded"/>
                <a:cs typeface="Unbounded"/>
                <a:sym typeface="Unbounded"/>
              </a:rPr>
              <a:t>Consumption Patterns</a:t>
            </a:r>
            <a:endParaRPr sz="1850" b="0" i="0" u="none" strike="noStrike" cap="none"/>
          </a:p>
        </p:txBody>
      </p:sp>
      <p:sp>
        <p:nvSpPr>
          <p:cNvPr id="508" name="Google Shape;508;p68"/>
          <p:cNvSpPr/>
          <p:nvPr/>
        </p:nvSpPr>
        <p:spPr>
          <a:xfrm>
            <a:off x="7567612" y="2729746"/>
            <a:ext cx="6367939" cy="321112"/>
          </a:xfrm>
          <a:prstGeom prst="rect">
            <a:avLst/>
          </a:prstGeom>
          <a:noFill/>
          <a:ln>
            <a:noFill/>
          </a:ln>
        </p:spPr>
        <p:txBody>
          <a:bodyPr spcFirstLastPara="1" wrap="square" lIns="0" tIns="0" rIns="0" bIns="0" anchor="t" anchorCtr="0">
            <a:noAutofit/>
          </a:bodyPr>
          <a:lstStyle/>
          <a:p>
            <a:pPr marL="342900" marR="0" lvl="0" indent="-342900" algn="l" rtl="0">
              <a:lnSpc>
                <a:spcPct val="161290"/>
              </a:lnSpc>
              <a:spcBef>
                <a:spcPts val="0"/>
              </a:spcBef>
              <a:spcAft>
                <a:spcPts val="0"/>
              </a:spcAft>
              <a:buClr>
                <a:srgbClr val="CAD6DE"/>
              </a:buClr>
              <a:buSzPts val="1550"/>
              <a:buFont typeface="Cabin"/>
              <a:buChar char="•"/>
            </a:pPr>
            <a:r>
              <a:rPr lang="en-US" sz="1550" b="0" i="0" u="none" strike="noStrike" cap="none">
                <a:solidFill>
                  <a:srgbClr val="CAD6DE"/>
                </a:solidFill>
                <a:latin typeface="Cabin"/>
                <a:ea typeface="Cabin"/>
                <a:cs typeface="Cabin"/>
                <a:sym typeface="Cabin"/>
              </a:rPr>
              <a:t>Morning and evening peak usage periods</a:t>
            </a:r>
            <a:endParaRPr sz="1550" b="0" i="0" u="none" strike="noStrike" cap="none"/>
          </a:p>
        </p:txBody>
      </p:sp>
      <p:sp>
        <p:nvSpPr>
          <p:cNvPr id="509" name="Google Shape;509;p68"/>
          <p:cNvSpPr/>
          <p:nvPr/>
        </p:nvSpPr>
        <p:spPr>
          <a:xfrm>
            <a:off x="7567612" y="3121104"/>
            <a:ext cx="6367939" cy="321112"/>
          </a:xfrm>
          <a:prstGeom prst="rect">
            <a:avLst/>
          </a:prstGeom>
          <a:noFill/>
          <a:ln>
            <a:noFill/>
          </a:ln>
        </p:spPr>
        <p:txBody>
          <a:bodyPr spcFirstLastPara="1" wrap="square" lIns="0" tIns="0" rIns="0" bIns="0" anchor="t" anchorCtr="0">
            <a:noAutofit/>
          </a:bodyPr>
          <a:lstStyle/>
          <a:p>
            <a:pPr marL="342900" marR="0" lvl="0" indent="-342900" algn="l" rtl="0">
              <a:lnSpc>
                <a:spcPct val="161290"/>
              </a:lnSpc>
              <a:spcBef>
                <a:spcPts val="0"/>
              </a:spcBef>
              <a:spcAft>
                <a:spcPts val="0"/>
              </a:spcAft>
              <a:buClr>
                <a:srgbClr val="CAD6DE"/>
              </a:buClr>
              <a:buSzPts val="1550"/>
              <a:buFont typeface="Cabin"/>
              <a:buChar char="•"/>
            </a:pPr>
            <a:r>
              <a:rPr lang="en-US" sz="1550" b="0" i="0" u="none" strike="noStrike" cap="none">
                <a:solidFill>
                  <a:srgbClr val="CAD6DE"/>
                </a:solidFill>
                <a:latin typeface="Cabin"/>
                <a:ea typeface="Cabin"/>
                <a:cs typeface="Cabin"/>
                <a:sym typeface="Cabin"/>
              </a:rPr>
              <a:t>Higher weekend consumption</a:t>
            </a:r>
            <a:endParaRPr sz="1550" b="0" i="0" u="none" strike="noStrike" cap="none"/>
          </a:p>
        </p:txBody>
      </p:sp>
      <p:sp>
        <p:nvSpPr>
          <p:cNvPr id="510" name="Google Shape;510;p68"/>
          <p:cNvSpPr/>
          <p:nvPr/>
        </p:nvSpPr>
        <p:spPr>
          <a:xfrm>
            <a:off x="7567612" y="3512463"/>
            <a:ext cx="6367939" cy="321112"/>
          </a:xfrm>
          <a:prstGeom prst="rect">
            <a:avLst/>
          </a:prstGeom>
          <a:noFill/>
          <a:ln>
            <a:noFill/>
          </a:ln>
        </p:spPr>
        <p:txBody>
          <a:bodyPr spcFirstLastPara="1" wrap="square" lIns="0" tIns="0" rIns="0" bIns="0" anchor="t" anchorCtr="0">
            <a:noAutofit/>
          </a:bodyPr>
          <a:lstStyle/>
          <a:p>
            <a:pPr marL="342900" marR="0" lvl="0" indent="-342900" algn="l" rtl="0">
              <a:lnSpc>
                <a:spcPct val="161290"/>
              </a:lnSpc>
              <a:spcBef>
                <a:spcPts val="0"/>
              </a:spcBef>
              <a:spcAft>
                <a:spcPts val="0"/>
              </a:spcAft>
              <a:buClr>
                <a:srgbClr val="CAD6DE"/>
              </a:buClr>
              <a:buSzPts val="1550"/>
              <a:buFont typeface="Cabin"/>
              <a:buChar char="•"/>
            </a:pPr>
            <a:r>
              <a:rPr lang="en-US" sz="1550" b="0" i="0" u="none" strike="noStrike" cap="none">
                <a:solidFill>
                  <a:srgbClr val="CAD6DE"/>
                </a:solidFill>
                <a:latin typeface="Cabin"/>
                <a:ea typeface="Cabin"/>
                <a:cs typeface="Cabin"/>
                <a:sym typeface="Cabin"/>
              </a:rPr>
              <a:t>Significant seasonal variation (winter peaks)</a:t>
            </a:r>
            <a:endParaRPr sz="1550" b="0" i="0" u="none" strike="noStrike" cap="none"/>
          </a:p>
        </p:txBody>
      </p:sp>
      <p:sp>
        <p:nvSpPr>
          <p:cNvPr id="511" name="Google Shape;511;p68"/>
          <p:cNvSpPr/>
          <p:nvPr/>
        </p:nvSpPr>
        <p:spPr>
          <a:xfrm>
            <a:off x="7567612" y="4034195"/>
            <a:ext cx="5605504" cy="295037"/>
          </a:xfrm>
          <a:prstGeom prst="rect">
            <a:avLst/>
          </a:prstGeom>
          <a:noFill/>
          <a:ln>
            <a:noFill/>
          </a:ln>
        </p:spPr>
        <p:txBody>
          <a:bodyPr spcFirstLastPara="1" wrap="square" lIns="0" tIns="0" rIns="0" bIns="0" anchor="t" anchorCtr="0">
            <a:noAutofit/>
          </a:bodyPr>
          <a:lstStyle/>
          <a:p>
            <a:pPr marL="0" marR="0" lvl="0" indent="0" algn="l" rtl="0">
              <a:lnSpc>
                <a:spcPct val="124324"/>
              </a:lnSpc>
              <a:spcBef>
                <a:spcPts val="0"/>
              </a:spcBef>
              <a:spcAft>
                <a:spcPts val="0"/>
              </a:spcAft>
              <a:buClr>
                <a:srgbClr val="FFFFFF"/>
              </a:buClr>
              <a:buSzPts val="1850"/>
              <a:buFont typeface="Unbounded"/>
              <a:buNone/>
            </a:pPr>
            <a:r>
              <a:rPr lang="en-US" sz="1850" b="0" i="0" u="none" strike="noStrike" cap="none" dirty="0">
                <a:solidFill>
                  <a:srgbClr val="FFFFFF"/>
                </a:solidFill>
                <a:latin typeface="Unbounded"/>
                <a:ea typeface="Unbounded"/>
                <a:cs typeface="Unbounded"/>
                <a:sym typeface="Unbounded"/>
              </a:rPr>
              <a:t>Pattern Detection Results</a:t>
            </a:r>
            <a:endParaRPr sz="1850" b="0" i="0" u="none" strike="noStrike" cap="none"/>
          </a:p>
        </p:txBody>
      </p:sp>
      <p:sp>
        <p:nvSpPr>
          <p:cNvPr id="512" name="Google Shape;512;p68"/>
          <p:cNvSpPr/>
          <p:nvPr/>
        </p:nvSpPr>
        <p:spPr>
          <a:xfrm>
            <a:off x="7567612" y="4554974"/>
            <a:ext cx="6367939" cy="2900720"/>
          </a:xfrm>
          <a:prstGeom prst="roundRect">
            <a:avLst>
              <a:gd name="adj" fmla="val 1038"/>
            </a:avLst>
          </a:prstGeom>
          <a:noFill/>
          <a:ln w="9525" cap="flat" cmpd="sng">
            <a:solidFill>
              <a:srgbClr val="FFFFFF">
                <a:alpha val="23921"/>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68"/>
          <p:cNvSpPr/>
          <p:nvPr/>
        </p:nvSpPr>
        <p:spPr>
          <a:xfrm>
            <a:off x="7575233" y="4562594"/>
            <a:ext cx="6352699" cy="577096"/>
          </a:xfrm>
          <a:prstGeom prst="rect">
            <a:avLst/>
          </a:prstGeom>
          <a:solidFill>
            <a:srgbClr val="FFFFFF">
              <a:alpha val="3921"/>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68"/>
          <p:cNvSpPr/>
          <p:nvPr/>
        </p:nvSpPr>
        <p:spPr>
          <a:xfrm>
            <a:off x="7775853" y="4690586"/>
            <a:ext cx="2771299" cy="321112"/>
          </a:xfrm>
          <a:prstGeom prst="rect">
            <a:avLst/>
          </a:prstGeom>
          <a:noFill/>
          <a:ln>
            <a:noFill/>
          </a:ln>
        </p:spPr>
        <p:txBody>
          <a:bodyPr spcFirstLastPara="1" wrap="square" lIns="0" tIns="0" rIns="0" bIns="0" anchor="t" anchorCtr="0">
            <a:noAutofit/>
          </a:bodyPr>
          <a:lstStyle/>
          <a:p>
            <a:pPr marL="0" marR="0" lvl="0" indent="0" algn="l" rtl="0">
              <a:lnSpc>
                <a:spcPct val="161290"/>
              </a:lnSpc>
              <a:spcBef>
                <a:spcPts val="0"/>
              </a:spcBef>
              <a:spcAft>
                <a:spcPts val="0"/>
              </a:spcAft>
              <a:buClr>
                <a:srgbClr val="CAD6DE"/>
              </a:buClr>
              <a:buSzPts val="1550"/>
              <a:buFont typeface="Cabin"/>
              <a:buNone/>
            </a:pPr>
            <a:r>
              <a:rPr lang="en-US" sz="1550" b="0" i="0" u="none" strike="noStrike" cap="none">
                <a:solidFill>
                  <a:srgbClr val="CAD6DE"/>
                </a:solidFill>
                <a:latin typeface="Cabin"/>
                <a:ea typeface="Cabin"/>
                <a:cs typeface="Cabin"/>
                <a:sym typeface="Cabin"/>
              </a:rPr>
              <a:t>High Overnight Usage</a:t>
            </a:r>
            <a:endParaRPr sz="1550" b="0" i="0" u="none" strike="noStrike" cap="none"/>
          </a:p>
        </p:txBody>
      </p:sp>
      <p:sp>
        <p:nvSpPr>
          <p:cNvPr id="515" name="Google Shape;515;p68"/>
          <p:cNvSpPr/>
          <p:nvPr/>
        </p:nvSpPr>
        <p:spPr>
          <a:xfrm>
            <a:off x="10956012" y="4690586"/>
            <a:ext cx="2771299" cy="321112"/>
          </a:xfrm>
          <a:prstGeom prst="rect">
            <a:avLst/>
          </a:prstGeom>
          <a:noFill/>
          <a:ln>
            <a:noFill/>
          </a:ln>
        </p:spPr>
        <p:txBody>
          <a:bodyPr spcFirstLastPara="1" wrap="square" lIns="0" tIns="0" rIns="0" bIns="0" anchor="t" anchorCtr="0">
            <a:noAutofit/>
          </a:bodyPr>
          <a:lstStyle/>
          <a:p>
            <a:pPr marL="0" marR="0" lvl="0" indent="0" algn="l" rtl="0">
              <a:lnSpc>
                <a:spcPct val="161290"/>
              </a:lnSpc>
              <a:spcBef>
                <a:spcPts val="0"/>
              </a:spcBef>
              <a:spcAft>
                <a:spcPts val="0"/>
              </a:spcAft>
              <a:buClr>
                <a:srgbClr val="CAD6DE"/>
              </a:buClr>
              <a:buSzPts val="1550"/>
              <a:buFont typeface="Cabin"/>
              <a:buNone/>
            </a:pPr>
            <a:r>
              <a:rPr lang="en-US" sz="1550" b="0" i="0" u="none" strike="noStrike" cap="none">
                <a:solidFill>
                  <a:srgbClr val="CAD6DE"/>
                </a:solidFill>
                <a:latin typeface="Cabin"/>
                <a:ea typeface="Cabin"/>
                <a:cs typeface="Cabin"/>
                <a:sym typeface="Cabin"/>
              </a:rPr>
              <a:t>DETECTED</a:t>
            </a:r>
            <a:endParaRPr sz="1550" b="0" i="0" u="none" strike="noStrike" cap="none"/>
          </a:p>
        </p:txBody>
      </p:sp>
      <p:sp>
        <p:nvSpPr>
          <p:cNvPr id="516" name="Google Shape;516;p68"/>
          <p:cNvSpPr/>
          <p:nvPr/>
        </p:nvSpPr>
        <p:spPr>
          <a:xfrm>
            <a:off x="7575233" y="5139690"/>
            <a:ext cx="6352699" cy="577096"/>
          </a:xfrm>
          <a:prstGeom prst="rect">
            <a:avLst/>
          </a:prstGeom>
          <a:solidFill>
            <a:srgbClr val="000000">
              <a:alpha val="3921"/>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68"/>
          <p:cNvSpPr/>
          <p:nvPr/>
        </p:nvSpPr>
        <p:spPr>
          <a:xfrm>
            <a:off x="7775853" y="5267682"/>
            <a:ext cx="2771299" cy="321112"/>
          </a:xfrm>
          <a:prstGeom prst="rect">
            <a:avLst/>
          </a:prstGeom>
          <a:noFill/>
          <a:ln>
            <a:noFill/>
          </a:ln>
        </p:spPr>
        <p:txBody>
          <a:bodyPr spcFirstLastPara="1" wrap="square" lIns="0" tIns="0" rIns="0" bIns="0" anchor="t" anchorCtr="0">
            <a:noAutofit/>
          </a:bodyPr>
          <a:lstStyle/>
          <a:p>
            <a:pPr marL="0" marR="0" lvl="0" indent="0" algn="l" rtl="0">
              <a:lnSpc>
                <a:spcPct val="161290"/>
              </a:lnSpc>
              <a:spcBef>
                <a:spcPts val="0"/>
              </a:spcBef>
              <a:spcAft>
                <a:spcPts val="0"/>
              </a:spcAft>
              <a:buClr>
                <a:srgbClr val="CAD6DE"/>
              </a:buClr>
              <a:buSzPts val="1550"/>
              <a:buFont typeface="Cabin"/>
              <a:buNone/>
            </a:pPr>
            <a:r>
              <a:rPr lang="en-US" sz="1550" b="0" i="0" u="none" strike="noStrike" cap="none">
                <a:solidFill>
                  <a:srgbClr val="CAD6DE"/>
                </a:solidFill>
                <a:latin typeface="Cabin"/>
                <a:ea typeface="Cabin"/>
                <a:cs typeface="Cabin"/>
                <a:sym typeface="Cabin"/>
              </a:rPr>
              <a:t>Morning/Evening Peaks</a:t>
            </a:r>
            <a:endParaRPr sz="1550" b="0" i="0" u="none" strike="noStrike" cap="none"/>
          </a:p>
        </p:txBody>
      </p:sp>
      <p:sp>
        <p:nvSpPr>
          <p:cNvPr id="518" name="Google Shape;518;p68"/>
          <p:cNvSpPr/>
          <p:nvPr/>
        </p:nvSpPr>
        <p:spPr>
          <a:xfrm>
            <a:off x="10956012" y="5267682"/>
            <a:ext cx="2771299" cy="321112"/>
          </a:xfrm>
          <a:prstGeom prst="rect">
            <a:avLst/>
          </a:prstGeom>
          <a:noFill/>
          <a:ln>
            <a:noFill/>
          </a:ln>
        </p:spPr>
        <p:txBody>
          <a:bodyPr spcFirstLastPara="1" wrap="square" lIns="0" tIns="0" rIns="0" bIns="0" anchor="t" anchorCtr="0">
            <a:noAutofit/>
          </a:bodyPr>
          <a:lstStyle/>
          <a:p>
            <a:pPr marL="0" marR="0" lvl="0" indent="0" algn="l" rtl="0">
              <a:lnSpc>
                <a:spcPct val="161290"/>
              </a:lnSpc>
              <a:spcBef>
                <a:spcPts val="0"/>
              </a:spcBef>
              <a:spcAft>
                <a:spcPts val="0"/>
              </a:spcAft>
              <a:buClr>
                <a:srgbClr val="CAD6DE"/>
              </a:buClr>
              <a:buSzPts val="1550"/>
              <a:buFont typeface="Cabin"/>
              <a:buNone/>
            </a:pPr>
            <a:r>
              <a:rPr lang="en-US" sz="1550" b="0" i="0" u="none" strike="noStrike" cap="none">
                <a:solidFill>
                  <a:srgbClr val="CAD6DE"/>
                </a:solidFill>
                <a:latin typeface="Cabin"/>
                <a:ea typeface="Cabin"/>
                <a:cs typeface="Cabin"/>
                <a:sym typeface="Cabin"/>
              </a:rPr>
              <a:t>DETECTED</a:t>
            </a:r>
            <a:endParaRPr sz="1550" b="0" i="0" u="none" strike="noStrike" cap="none"/>
          </a:p>
        </p:txBody>
      </p:sp>
      <p:sp>
        <p:nvSpPr>
          <p:cNvPr id="519" name="Google Shape;519;p68"/>
          <p:cNvSpPr/>
          <p:nvPr/>
        </p:nvSpPr>
        <p:spPr>
          <a:xfrm>
            <a:off x="7575233" y="5716786"/>
            <a:ext cx="6352699" cy="577096"/>
          </a:xfrm>
          <a:prstGeom prst="rect">
            <a:avLst/>
          </a:prstGeom>
          <a:solidFill>
            <a:srgbClr val="FFFFFF">
              <a:alpha val="3921"/>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68"/>
          <p:cNvSpPr/>
          <p:nvPr/>
        </p:nvSpPr>
        <p:spPr>
          <a:xfrm>
            <a:off x="7775853" y="5844778"/>
            <a:ext cx="2771299" cy="321112"/>
          </a:xfrm>
          <a:prstGeom prst="rect">
            <a:avLst/>
          </a:prstGeom>
          <a:noFill/>
          <a:ln>
            <a:noFill/>
          </a:ln>
        </p:spPr>
        <p:txBody>
          <a:bodyPr spcFirstLastPara="1" wrap="square" lIns="0" tIns="0" rIns="0" bIns="0" anchor="t" anchorCtr="0">
            <a:noAutofit/>
          </a:bodyPr>
          <a:lstStyle/>
          <a:p>
            <a:pPr marL="0" marR="0" lvl="0" indent="0" algn="l" rtl="0">
              <a:lnSpc>
                <a:spcPct val="161290"/>
              </a:lnSpc>
              <a:spcBef>
                <a:spcPts val="0"/>
              </a:spcBef>
              <a:spcAft>
                <a:spcPts val="0"/>
              </a:spcAft>
              <a:buClr>
                <a:srgbClr val="CAD6DE"/>
              </a:buClr>
              <a:buSzPts val="1550"/>
              <a:buFont typeface="Cabin"/>
              <a:buNone/>
            </a:pPr>
            <a:r>
              <a:rPr lang="en-US" sz="1550" b="0" i="0" u="none" strike="noStrike" cap="none">
                <a:solidFill>
                  <a:srgbClr val="CAD6DE"/>
                </a:solidFill>
                <a:latin typeface="Cabin"/>
                <a:ea typeface="Cabin"/>
                <a:cs typeface="Cabin"/>
                <a:sym typeface="Cabin"/>
              </a:rPr>
              <a:t>Higher Weekend Usage</a:t>
            </a:r>
            <a:endParaRPr sz="1550" b="0" i="0" u="none" strike="noStrike" cap="none"/>
          </a:p>
        </p:txBody>
      </p:sp>
      <p:sp>
        <p:nvSpPr>
          <p:cNvPr id="521" name="Google Shape;521;p68"/>
          <p:cNvSpPr/>
          <p:nvPr/>
        </p:nvSpPr>
        <p:spPr>
          <a:xfrm>
            <a:off x="10956012" y="5844778"/>
            <a:ext cx="2771299" cy="321112"/>
          </a:xfrm>
          <a:prstGeom prst="rect">
            <a:avLst/>
          </a:prstGeom>
          <a:noFill/>
          <a:ln>
            <a:noFill/>
          </a:ln>
        </p:spPr>
        <p:txBody>
          <a:bodyPr spcFirstLastPara="1" wrap="square" lIns="0" tIns="0" rIns="0" bIns="0" anchor="t" anchorCtr="0">
            <a:noAutofit/>
          </a:bodyPr>
          <a:lstStyle/>
          <a:p>
            <a:pPr marL="0" marR="0" lvl="0" indent="0" algn="l" rtl="0">
              <a:lnSpc>
                <a:spcPct val="161290"/>
              </a:lnSpc>
              <a:spcBef>
                <a:spcPts val="0"/>
              </a:spcBef>
              <a:spcAft>
                <a:spcPts val="0"/>
              </a:spcAft>
              <a:buClr>
                <a:srgbClr val="CAD6DE"/>
              </a:buClr>
              <a:buSzPts val="1550"/>
              <a:buFont typeface="Cabin"/>
              <a:buNone/>
            </a:pPr>
            <a:r>
              <a:rPr lang="en-US" sz="1550" b="0" i="0" u="none" strike="noStrike" cap="none">
                <a:solidFill>
                  <a:srgbClr val="CAD6DE"/>
                </a:solidFill>
                <a:latin typeface="Cabin"/>
                <a:ea typeface="Cabin"/>
                <a:cs typeface="Cabin"/>
                <a:sym typeface="Cabin"/>
              </a:rPr>
              <a:t>Not Present</a:t>
            </a:r>
            <a:endParaRPr sz="1550" b="0" i="0" u="none" strike="noStrike" cap="none"/>
          </a:p>
        </p:txBody>
      </p:sp>
      <p:sp>
        <p:nvSpPr>
          <p:cNvPr id="522" name="Google Shape;522;p68"/>
          <p:cNvSpPr/>
          <p:nvPr/>
        </p:nvSpPr>
        <p:spPr>
          <a:xfrm>
            <a:off x="7575233" y="6293882"/>
            <a:ext cx="6352699" cy="577096"/>
          </a:xfrm>
          <a:prstGeom prst="rect">
            <a:avLst/>
          </a:prstGeom>
          <a:solidFill>
            <a:srgbClr val="000000">
              <a:alpha val="3921"/>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68"/>
          <p:cNvSpPr/>
          <p:nvPr/>
        </p:nvSpPr>
        <p:spPr>
          <a:xfrm>
            <a:off x="7775853" y="6421874"/>
            <a:ext cx="2771299" cy="321112"/>
          </a:xfrm>
          <a:prstGeom prst="rect">
            <a:avLst/>
          </a:prstGeom>
          <a:noFill/>
          <a:ln>
            <a:noFill/>
          </a:ln>
        </p:spPr>
        <p:txBody>
          <a:bodyPr spcFirstLastPara="1" wrap="square" lIns="0" tIns="0" rIns="0" bIns="0" anchor="t" anchorCtr="0">
            <a:noAutofit/>
          </a:bodyPr>
          <a:lstStyle/>
          <a:p>
            <a:pPr marL="0" marR="0" lvl="0" indent="0" algn="l" rtl="0">
              <a:lnSpc>
                <a:spcPct val="161290"/>
              </a:lnSpc>
              <a:spcBef>
                <a:spcPts val="0"/>
              </a:spcBef>
              <a:spcAft>
                <a:spcPts val="0"/>
              </a:spcAft>
              <a:buClr>
                <a:srgbClr val="CAD6DE"/>
              </a:buClr>
              <a:buSzPts val="1550"/>
              <a:buFont typeface="Cabin"/>
              <a:buNone/>
            </a:pPr>
            <a:r>
              <a:rPr lang="en-US" sz="1550" b="0" i="0" u="none" strike="noStrike" cap="none">
                <a:solidFill>
                  <a:srgbClr val="CAD6DE"/>
                </a:solidFill>
                <a:latin typeface="Cabin"/>
                <a:ea typeface="Cabin"/>
                <a:cs typeface="Cabin"/>
                <a:sym typeface="Cabin"/>
              </a:rPr>
              <a:t>High Winter/Summer Ratio</a:t>
            </a:r>
            <a:endParaRPr sz="1550" b="0" i="0" u="none" strike="noStrike" cap="none"/>
          </a:p>
        </p:txBody>
      </p:sp>
      <p:sp>
        <p:nvSpPr>
          <p:cNvPr id="524" name="Google Shape;524;p68"/>
          <p:cNvSpPr/>
          <p:nvPr/>
        </p:nvSpPr>
        <p:spPr>
          <a:xfrm>
            <a:off x="10956012" y="6421874"/>
            <a:ext cx="2771299" cy="321112"/>
          </a:xfrm>
          <a:prstGeom prst="rect">
            <a:avLst/>
          </a:prstGeom>
          <a:noFill/>
          <a:ln>
            <a:noFill/>
          </a:ln>
        </p:spPr>
        <p:txBody>
          <a:bodyPr spcFirstLastPara="1" wrap="square" lIns="0" tIns="0" rIns="0" bIns="0" anchor="t" anchorCtr="0">
            <a:noAutofit/>
          </a:bodyPr>
          <a:lstStyle/>
          <a:p>
            <a:pPr marL="0" marR="0" lvl="0" indent="0" algn="l" rtl="0">
              <a:lnSpc>
                <a:spcPct val="161290"/>
              </a:lnSpc>
              <a:spcBef>
                <a:spcPts val="0"/>
              </a:spcBef>
              <a:spcAft>
                <a:spcPts val="0"/>
              </a:spcAft>
              <a:buClr>
                <a:srgbClr val="CAD6DE"/>
              </a:buClr>
              <a:buSzPts val="1550"/>
              <a:buFont typeface="Cabin"/>
              <a:buNone/>
            </a:pPr>
            <a:r>
              <a:rPr lang="en-US" sz="1550" b="0" i="0" u="none" strike="noStrike" cap="none">
                <a:solidFill>
                  <a:srgbClr val="CAD6DE"/>
                </a:solidFill>
                <a:latin typeface="Cabin"/>
                <a:ea typeface="Cabin"/>
                <a:cs typeface="Cabin"/>
                <a:sym typeface="Cabin"/>
              </a:rPr>
              <a:t>DETECTED</a:t>
            </a:r>
            <a:endParaRPr sz="1550" b="0" i="0" u="none" strike="noStrike" cap="none"/>
          </a:p>
        </p:txBody>
      </p:sp>
      <p:sp>
        <p:nvSpPr>
          <p:cNvPr id="525" name="Google Shape;525;p68"/>
          <p:cNvSpPr/>
          <p:nvPr/>
        </p:nvSpPr>
        <p:spPr>
          <a:xfrm>
            <a:off x="7575233" y="6870978"/>
            <a:ext cx="6352699" cy="577096"/>
          </a:xfrm>
          <a:prstGeom prst="rect">
            <a:avLst/>
          </a:prstGeom>
          <a:solidFill>
            <a:srgbClr val="FFFFFF">
              <a:alpha val="3921"/>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68"/>
          <p:cNvSpPr/>
          <p:nvPr/>
        </p:nvSpPr>
        <p:spPr>
          <a:xfrm>
            <a:off x="7775853" y="6998970"/>
            <a:ext cx="2771299" cy="321112"/>
          </a:xfrm>
          <a:prstGeom prst="rect">
            <a:avLst/>
          </a:prstGeom>
          <a:noFill/>
          <a:ln>
            <a:noFill/>
          </a:ln>
        </p:spPr>
        <p:txBody>
          <a:bodyPr spcFirstLastPara="1" wrap="square" lIns="0" tIns="0" rIns="0" bIns="0" anchor="t" anchorCtr="0">
            <a:noAutofit/>
          </a:bodyPr>
          <a:lstStyle/>
          <a:p>
            <a:pPr marL="0" marR="0" lvl="0" indent="0" algn="l" rtl="0">
              <a:lnSpc>
                <a:spcPct val="161290"/>
              </a:lnSpc>
              <a:spcBef>
                <a:spcPts val="0"/>
              </a:spcBef>
              <a:spcAft>
                <a:spcPts val="0"/>
              </a:spcAft>
              <a:buClr>
                <a:srgbClr val="CAD6DE"/>
              </a:buClr>
              <a:buSzPts val="1550"/>
              <a:buFont typeface="Cabin"/>
              <a:buNone/>
            </a:pPr>
            <a:r>
              <a:rPr lang="en-US" sz="1550" b="0" i="0" u="none" strike="noStrike" cap="none">
                <a:solidFill>
                  <a:srgbClr val="CAD6DE"/>
                </a:solidFill>
                <a:latin typeface="Cabin"/>
                <a:ea typeface="Cabin"/>
                <a:cs typeface="Cabin"/>
                <a:sym typeface="Cabin"/>
              </a:rPr>
              <a:t>Dual Peak Pattern</a:t>
            </a:r>
            <a:endParaRPr sz="1550" b="0" i="0" u="none" strike="noStrike" cap="none"/>
          </a:p>
        </p:txBody>
      </p:sp>
      <p:sp>
        <p:nvSpPr>
          <p:cNvPr id="527" name="Google Shape;527;p68"/>
          <p:cNvSpPr/>
          <p:nvPr/>
        </p:nvSpPr>
        <p:spPr>
          <a:xfrm>
            <a:off x="10956012" y="6998970"/>
            <a:ext cx="2771299" cy="321112"/>
          </a:xfrm>
          <a:prstGeom prst="rect">
            <a:avLst/>
          </a:prstGeom>
          <a:noFill/>
          <a:ln>
            <a:noFill/>
          </a:ln>
        </p:spPr>
        <p:txBody>
          <a:bodyPr spcFirstLastPara="1" wrap="square" lIns="0" tIns="0" rIns="0" bIns="0" anchor="t" anchorCtr="0">
            <a:noAutofit/>
          </a:bodyPr>
          <a:lstStyle/>
          <a:p>
            <a:pPr marL="0" marR="0" lvl="0" indent="0" algn="l" rtl="0">
              <a:lnSpc>
                <a:spcPct val="161290"/>
              </a:lnSpc>
              <a:spcBef>
                <a:spcPts val="0"/>
              </a:spcBef>
              <a:spcAft>
                <a:spcPts val="0"/>
              </a:spcAft>
              <a:buClr>
                <a:srgbClr val="CAD6DE"/>
              </a:buClr>
              <a:buSzPts val="1550"/>
              <a:buFont typeface="Cabin"/>
              <a:buNone/>
            </a:pPr>
            <a:r>
              <a:rPr lang="en-US" sz="1550" b="0" i="0" u="none" strike="noStrike" cap="none">
                <a:solidFill>
                  <a:srgbClr val="CAD6DE"/>
                </a:solidFill>
                <a:latin typeface="Cabin"/>
                <a:ea typeface="Cabin"/>
                <a:cs typeface="Cabin"/>
                <a:sym typeface="Cabin"/>
              </a:rPr>
              <a:t>DETECTED</a:t>
            </a:r>
            <a:endParaRPr sz="1550" b="0" i="0" u="none" strike="noStrike" cap="none"/>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32"/>
        <p:cNvGrpSpPr/>
        <p:nvPr/>
      </p:nvGrpSpPr>
      <p:grpSpPr>
        <a:xfrm>
          <a:off x="0" y="0"/>
          <a:ext cx="0" cy="0"/>
          <a:chOff x="0" y="0"/>
          <a:chExt cx="0" cy="0"/>
        </a:xfrm>
      </p:grpSpPr>
      <p:sp>
        <p:nvSpPr>
          <p:cNvPr id="533" name="Google Shape;533;p69"/>
          <p:cNvSpPr/>
          <p:nvPr/>
        </p:nvSpPr>
        <p:spPr>
          <a:xfrm>
            <a:off x="776526" y="944642"/>
            <a:ext cx="15039796" cy="652582"/>
          </a:xfrm>
          <a:prstGeom prst="rect">
            <a:avLst/>
          </a:prstGeom>
          <a:noFill/>
          <a:ln>
            <a:noFill/>
          </a:ln>
        </p:spPr>
        <p:txBody>
          <a:bodyPr spcFirstLastPara="1" wrap="square" lIns="0" tIns="0" rIns="0" bIns="0" anchor="t" anchorCtr="0">
            <a:noAutofit/>
          </a:bodyPr>
          <a:lstStyle/>
          <a:p>
            <a:pPr marL="0" marR="0" lvl="0" indent="0" algn="l" rtl="0">
              <a:lnSpc>
                <a:spcPct val="124390"/>
              </a:lnSpc>
              <a:spcBef>
                <a:spcPts val="0"/>
              </a:spcBef>
              <a:spcAft>
                <a:spcPts val="0"/>
              </a:spcAft>
              <a:buClr>
                <a:srgbClr val="FFFFFF"/>
              </a:buClr>
              <a:buSzPts val="4100"/>
              <a:buFont typeface="Unbounded"/>
              <a:buNone/>
            </a:pPr>
            <a:r>
              <a:rPr lang="en-US" sz="4100" b="0" i="0" u="none" strike="noStrike" cap="none" dirty="0">
                <a:solidFill>
                  <a:srgbClr val="FFFFFF"/>
                </a:solidFill>
                <a:latin typeface="Unbounded"/>
                <a:ea typeface="Unbounded"/>
                <a:cs typeface="Unbounded"/>
                <a:sym typeface="Unbounded"/>
              </a:rPr>
              <a:t>Key Recommendations &amp; Financial Impact</a:t>
            </a:r>
            <a:endParaRPr sz="4100" b="0" i="0" u="none" strike="noStrike" cap="none"/>
          </a:p>
        </p:txBody>
      </p:sp>
      <p:sp>
        <p:nvSpPr>
          <p:cNvPr id="534" name="Google Shape;534;p69"/>
          <p:cNvSpPr/>
          <p:nvPr/>
        </p:nvSpPr>
        <p:spPr>
          <a:xfrm>
            <a:off x="776389" y="2601117"/>
            <a:ext cx="4137300" cy="7320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CAD6DE"/>
              </a:buClr>
              <a:buSzPts val="5750"/>
              <a:buFont typeface="Unbounded"/>
              <a:buNone/>
            </a:pPr>
            <a:r>
              <a:rPr lang="en-US" sz="5750" b="0" i="0" u="none" strike="noStrike" cap="none">
                <a:solidFill>
                  <a:srgbClr val="CAD6DE"/>
                </a:solidFill>
                <a:latin typeface="Unbounded"/>
                <a:ea typeface="Unbounded"/>
                <a:cs typeface="Unbounded"/>
                <a:sym typeface="Unbounded"/>
              </a:rPr>
              <a:t>592kWh</a:t>
            </a:r>
            <a:endParaRPr sz="5750" b="0" i="0" u="none" strike="noStrike" cap="none"/>
          </a:p>
        </p:txBody>
      </p:sp>
      <p:sp>
        <p:nvSpPr>
          <p:cNvPr id="535" name="Google Shape;535;p69"/>
          <p:cNvSpPr/>
          <p:nvPr/>
        </p:nvSpPr>
        <p:spPr>
          <a:xfrm>
            <a:off x="1539817" y="3610409"/>
            <a:ext cx="2610300" cy="326100"/>
          </a:xfrm>
          <a:prstGeom prst="rect">
            <a:avLst/>
          </a:prstGeom>
          <a:noFill/>
          <a:ln>
            <a:noFill/>
          </a:ln>
        </p:spPr>
        <p:txBody>
          <a:bodyPr spcFirstLastPara="1" wrap="square" lIns="0" tIns="0" rIns="0" bIns="0" anchor="t" anchorCtr="0">
            <a:noAutofit/>
          </a:bodyPr>
          <a:lstStyle/>
          <a:p>
            <a:pPr marL="0" marR="0" lvl="0" indent="0" algn="ctr" rtl="0">
              <a:lnSpc>
                <a:spcPct val="124390"/>
              </a:lnSpc>
              <a:spcBef>
                <a:spcPts val="0"/>
              </a:spcBef>
              <a:spcAft>
                <a:spcPts val="0"/>
              </a:spcAft>
              <a:buClr>
                <a:srgbClr val="CAD6DE"/>
              </a:buClr>
              <a:buSzPts val="2050"/>
              <a:buFont typeface="Unbounded"/>
              <a:buNone/>
            </a:pPr>
            <a:r>
              <a:rPr lang="en-US" sz="2050" b="0" i="0" u="none" strike="noStrike" cap="none">
                <a:solidFill>
                  <a:srgbClr val="CAD6DE"/>
                </a:solidFill>
                <a:latin typeface="Unbounded"/>
                <a:ea typeface="Unbounded"/>
                <a:cs typeface="Unbounded"/>
                <a:sym typeface="Unbounded"/>
              </a:rPr>
              <a:t>Monthly Usage</a:t>
            </a:r>
            <a:endParaRPr sz="2050" b="0" i="0" u="none" strike="noStrike" cap="none"/>
          </a:p>
        </p:txBody>
      </p:sp>
      <p:sp>
        <p:nvSpPr>
          <p:cNvPr id="536" name="Google Shape;536;p69"/>
          <p:cNvSpPr/>
          <p:nvPr/>
        </p:nvSpPr>
        <p:spPr>
          <a:xfrm>
            <a:off x="776389" y="4069753"/>
            <a:ext cx="4137300" cy="354900"/>
          </a:xfrm>
          <a:prstGeom prst="rect">
            <a:avLst/>
          </a:prstGeom>
          <a:noFill/>
          <a:ln>
            <a:noFill/>
          </a:ln>
        </p:spPr>
        <p:txBody>
          <a:bodyPr spcFirstLastPara="1" wrap="square" lIns="0" tIns="0" rIns="0" bIns="0" anchor="t" anchorCtr="0">
            <a:noAutofit/>
          </a:bodyPr>
          <a:lstStyle/>
          <a:p>
            <a:pPr marL="0" marR="0" lvl="0" indent="0" algn="ctr" rtl="0">
              <a:lnSpc>
                <a:spcPct val="161764"/>
              </a:lnSpc>
              <a:spcBef>
                <a:spcPts val="0"/>
              </a:spcBef>
              <a:spcAft>
                <a:spcPts val="0"/>
              </a:spcAft>
              <a:buClr>
                <a:srgbClr val="CAD6DE"/>
              </a:buClr>
              <a:buSzPts val="1700"/>
              <a:buFont typeface="Cabin"/>
              <a:buNone/>
            </a:pPr>
            <a:r>
              <a:rPr lang="en-US" sz="1700" b="0" i="0" u="none" strike="noStrike" cap="none">
                <a:solidFill>
                  <a:srgbClr val="CAD6DE"/>
                </a:solidFill>
                <a:latin typeface="Cabin"/>
                <a:ea typeface="Cabin"/>
                <a:cs typeface="Cabin"/>
                <a:sym typeface="Cabin"/>
              </a:rPr>
              <a:t>Average household consumption</a:t>
            </a:r>
            <a:endParaRPr sz="1700" b="0" i="0" u="none" strike="noStrike" cap="none"/>
          </a:p>
        </p:txBody>
      </p:sp>
      <p:sp>
        <p:nvSpPr>
          <p:cNvPr id="537" name="Google Shape;537;p69"/>
          <p:cNvSpPr/>
          <p:nvPr/>
        </p:nvSpPr>
        <p:spPr>
          <a:xfrm>
            <a:off x="5246352" y="2601117"/>
            <a:ext cx="4137300" cy="7320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CAD6DE"/>
              </a:buClr>
              <a:buSzPts val="5750"/>
              <a:buFont typeface="Unbounded"/>
              <a:buNone/>
            </a:pPr>
            <a:r>
              <a:rPr lang="en-US" sz="5750" b="0" i="0" u="none" strike="noStrike" cap="none">
                <a:solidFill>
                  <a:srgbClr val="CAD6DE"/>
                </a:solidFill>
                <a:latin typeface="Unbounded"/>
                <a:ea typeface="Unbounded"/>
                <a:cs typeface="Unbounded"/>
                <a:sym typeface="Unbounded"/>
              </a:rPr>
              <a:t>€118</a:t>
            </a:r>
            <a:endParaRPr sz="5750" b="0" i="0" u="none" strike="noStrike" cap="none"/>
          </a:p>
        </p:txBody>
      </p:sp>
      <p:sp>
        <p:nvSpPr>
          <p:cNvPr id="538" name="Google Shape;538;p69"/>
          <p:cNvSpPr/>
          <p:nvPr/>
        </p:nvSpPr>
        <p:spPr>
          <a:xfrm>
            <a:off x="6009780" y="3610409"/>
            <a:ext cx="2610300" cy="326100"/>
          </a:xfrm>
          <a:prstGeom prst="rect">
            <a:avLst/>
          </a:prstGeom>
          <a:noFill/>
          <a:ln>
            <a:noFill/>
          </a:ln>
        </p:spPr>
        <p:txBody>
          <a:bodyPr spcFirstLastPara="1" wrap="square" lIns="0" tIns="0" rIns="0" bIns="0" anchor="t" anchorCtr="0">
            <a:noAutofit/>
          </a:bodyPr>
          <a:lstStyle/>
          <a:p>
            <a:pPr marL="0" marR="0" lvl="0" indent="0" algn="ctr" rtl="0">
              <a:lnSpc>
                <a:spcPct val="124390"/>
              </a:lnSpc>
              <a:spcBef>
                <a:spcPts val="0"/>
              </a:spcBef>
              <a:spcAft>
                <a:spcPts val="0"/>
              </a:spcAft>
              <a:buClr>
                <a:srgbClr val="CAD6DE"/>
              </a:buClr>
              <a:buSzPts val="2050"/>
              <a:buFont typeface="Unbounded"/>
              <a:buNone/>
            </a:pPr>
            <a:r>
              <a:rPr lang="en-US" sz="2050" b="0" i="0" u="none" strike="noStrike" cap="none">
                <a:solidFill>
                  <a:srgbClr val="CAD6DE"/>
                </a:solidFill>
                <a:latin typeface="Unbounded"/>
                <a:ea typeface="Unbounded"/>
                <a:cs typeface="Unbounded"/>
                <a:sym typeface="Unbounded"/>
              </a:rPr>
              <a:t>Current Cost</a:t>
            </a:r>
            <a:endParaRPr sz="2050" b="0" i="0" u="none" strike="noStrike" cap="none"/>
          </a:p>
        </p:txBody>
      </p:sp>
      <p:sp>
        <p:nvSpPr>
          <p:cNvPr id="539" name="Google Shape;539;p69"/>
          <p:cNvSpPr/>
          <p:nvPr/>
        </p:nvSpPr>
        <p:spPr>
          <a:xfrm>
            <a:off x="5246352" y="4069753"/>
            <a:ext cx="4137300" cy="354900"/>
          </a:xfrm>
          <a:prstGeom prst="rect">
            <a:avLst/>
          </a:prstGeom>
          <a:noFill/>
          <a:ln>
            <a:noFill/>
          </a:ln>
        </p:spPr>
        <p:txBody>
          <a:bodyPr spcFirstLastPara="1" wrap="square" lIns="0" tIns="0" rIns="0" bIns="0" anchor="t" anchorCtr="0">
            <a:noAutofit/>
          </a:bodyPr>
          <a:lstStyle/>
          <a:p>
            <a:pPr marL="0" marR="0" lvl="0" indent="0" algn="ctr" rtl="0">
              <a:lnSpc>
                <a:spcPct val="161764"/>
              </a:lnSpc>
              <a:spcBef>
                <a:spcPts val="0"/>
              </a:spcBef>
              <a:spcAft>
                <a:spcPts val="0"/>
              </a:spcAft>
              <a:buClr>
                <a:srgbClr val="CAD6DE"/>
              </a:buClr>
              <a:buSzPts val="1700"/>
              <a:buFont typeface="Cabin"/>
              <a:buNone/>
            </a:pPr>
            <a:r>
              <a:rPr lang="en-US" sz="1700" b="0" i="0" u="none" strike="noStrike" cap="none">
                <a:solidFill>
                  <a:srgbClr val="CAD6DE"/>
                </a:solidFill>
                <a:latin typeface="Cabin"/>
                <a:ea typeface="Cabin"/>
                <a:cs typeface="Cabin"/>
                <a:sym typeface="Cabin"/>
              </a:rPr>
              <a:t>Monthly energy bill</a:t>
            </a:r>
            <a:endParaRPr sz="1700" b="0" i="0" u="none" strike="noStrike" cap="none"/>
          </a:p>
        </p:txBody>
      </p:sp>
      <p:sp>
        <p:nvSpPr>
          <p:cNvPr id="540" name="Google Shape;540;p69"/>
          <p:cNvSpPr/>
          <p:nvPr/>
        </p:nvSpPr>
        <p:spPr>
          <a:xfrm>
            <a:off x="9716435" y="2601117"/>
            <a:ext cx="4137300" cy="7320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CAD6DE"/>
              </a:buClr>
              <a:buSzPts val="5750"/>
              <a:buFont typeface="Unbounded"/>
              <a:buNone/>
            </a:pPr>
            <a:r>
              <a:rPr lang="en-US" sz="5750" b="0" i="0" u="none" strike="noStrike" cap="none">
                <a:solidFill>
                  <a:srgbClr val="CAD6DE"/>
                </a:solidFill>
                <a:latin typeface="Unbounded"/>
                <a:ea typeface="Unbounded"/>
                <a:cs typeface="Unbounded"/>
                <a:sym typeface="Unbounded"/>
              </a:rPr>
              <a:t>€501</a:t>
            </a:r>
            <a:endParaRPr sz="5750" b="0" i="0" u="none" strike="noStrike" cap="none"/>
          </a:p>
        </p:txBody>
      </p:sp>
      <p:sp>
        <p:nvSpPr>
          <p:cNvPr id="541" name="Google Shape;541;p69"/>
          <p:cNvSpPr/>
          <p:nvPr/>
        </p:nvSpPr>
        <p:spPr>
          <a:xfrm>
            <a:off x="10479863" y="3610409"/>
            <a:ext cx="2610300" cy="326100"/>
          </a:xfrm>
          <a:prstGeom prst="rect">
            <a:avLst/>
          </a:prstGeom>
          <a:noFill/>
          <a:ln>
            <a:noFill/>
          </a:ln>
        </p:spPr>
        <p:txBody>
          <a:bodyPr spcFirstLastPara="1" wrap="square" lIns="0" tIns="0" rIns="0" bIns="0" anchor="t" anchorCtr="0">
            <a:noAutofit/>
          </a:bodyPr>
          <a:lstStyle/>
          <a:p>
            <a:pPr marL="0" marR="0" lvl="0" indent="0" algn="ctr" rtl="0">
              <a:lnSpc>
                <a:spcPct val="124390"/>
              </a:lnSpc>
              <a:spcBef>
                <a:spcPts val="0"/>
              </a:spcBef>
              <a:spcAft>
                <a:spcPts val="0"/>
              </a:spcAft>
              <a:buClr>
                <a:srgbClr val="CAD6DE"/>
              </a:buClr>
              <a:buSzPts val="2050"/>
              <a:buFont typeface="Unbounded"/>
              <a:buNone/>
            </a:pPr>
            <a:r>
              <a:rPr lang="en-US" sz="2050" b="0" i="0" u="none" strike="noStrike" cap="none">
                <a:solidFill>
                  <a:srgbClr val="CAD6DE"/>
                </a:solidFill>
                <a:latin typeface="Unbounded"/>
                <a:ea typeface="Unbounded"/>
                <a:cs typeface="Unbounded"/>
                <a:sym typeface="Unbounded"/>
              </a:rPr>
              <a:t>Annual Savings</a:t>
            </a:r>
            <a:endParaRPr sz="2050" b="0" i="0" u="none" strike="noStrike" cap="none"/>
          </a:p>
        </p:txBody>
      </p:sp>
      <p:sp>
        <p:nvSpPr>
          <p:cNvPr id="542" name="Google Shape;542;p69"/>
          <p:cNvSpPr/>
          <p:nvPr/>
        </p:nvSpPr>
        <p:spPr>
          <a:xfrm>
            <a:off x="9716435" y="4069753"/>
            <a:ext cx="4137300" cy="354900"/>
          </a:xfrm>
          <a:prstGeom prst="rect">
            <a:avLst/>
          </a:prstGeom>
          <a:noFill/>
          <a:ln>
            <a:noFill/>
          </a:ln>
        </p:spPr>
        <p:txBody>
          <a:bodyPr spcFirstLastPara="1" wrap="square" lIns="0" tIns="0" rIns="0" bIns="0" anchor="t" anchorCtr="0">
            <a:noAutofit/>
          </a:bodyPr>
          <a:lstStyle/>
          <a:p>
            <a:pPr marL="0" marR="0" lvl="0" indent="0" algn="ctr" rtl="0">
              <a:lnSpc>
                <a:spcPct val="161764"/>
              </a:lnSpc>
              <a:spcBef>
                <a:spcPts val="0"/>
              </a:spcBef>
              <a:spcAft>
                <a:spcPts val="0"/>
              </a:spcAft>
              <a:buClr>
                <a:srgbClr val="CAD6DE"/>
              </a:buClr>
              <a:buSzPts val="1700"/>
              <a:buFont typeface="Cabin"/>
              <a:buNone/>
            </a:pPr>
            <a:r>
              <a:rPr lang="en-US" sz="1700" b="0" i="0" u="none" strike="noStrike" cap="none">
                <a:solidFill>
                  <a:srgbClr val="CAD6DE"/>
                </a:solidFill>
                <a:latin typeface="Cabin"/>
                <a:ea typeface="Cabin"/>
                <a:cs typeface="Cabin"/>
                <a:sym typeface="Cabin"/>
              </a:rPr>
              <a:t>35.3% potential reduction</a:t>
            </a:r>
            <a:endParaRPr sz="1700" b="0" i="0" u="none" strike="noStrike" cap="none"/>
          </a:p>
        </p:txBody>
      </p:sp>
      <p:sp>
        <p:nvSpPr>
          <p:cNvPr id="543" name="Google Shape;543;p69"/>
          <p:cNvSpPr/>
          <p:nvPr/>
        </p:nvSpPr>
        <p:spPr>
          <a:xfrm>
            <a:off x="776389" y="4923907"/>
            <a:ext cx="388200" cy="388200"/>
          </a:xfrm>
          <a:prstGeom prst="roundRect">
            <a:avLst>
              <a:gd name="adj" fmla="val 8572"/>
            </a:avLst>
          </a:prstGeom>
          <a:solidFill>
            <a:srgbClr val="304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69"/>
          <p:cNvSpPr/>
          <p:nvPr/>
        </p:nvSpPr>
        <p:spPr>
          <a:xfrm>
            <a:off x="1386465" y="4923907"/>
            <a:ext cx="3956400" cy="326100"/>
          </a:xfrm>
          <a:prstGeom prst="rect">
            <a:avLst/>
          </a:prstGeom>
          <a:noFill/>
          <a:ln>
            <a:noFill/>
          </a:ln>
        </p:spPr>
        <p:txBody>
          <a:bodyPr spcFirstLastPara="1" wrap="square" lIns="0" tIns="0" rIns="0" bIns="0" anchor="t" anchorCtr="0">
            <a:noAutofit/>
          </a:bodyPr>
          <a:lstStyle/>
          <a:p>
            <a:pPr marL="0" marR="0" lvl="0" indent="0" algn="l" rtl="0">
              <a:lnSpc>
                <a:spcPct val="124390"/>
              </a:lnSpc>
              <a:spcBef>
                <a:spcPts val="0"/>
              </a:spcBef>
              <a:spcAft>
                <a:spcPts val="0"/>
              </a:spcAft>
              <a:buClr>
                <a:srgbClr val="CAD6DE"/>
              </a:buClr>
              <a:buSzPts val="2050"/>
              <a:buFont typeface="Unbounded"/>
              <a:buNone/>
            </a:pPr>
            <a:r>
              <a:rPr lang="en-US" sz="2050" b="0" i="0" u="none" strike="noStrike" cap="none">
                <a:solidFill>
                  <a:srgbClr val="CAD6DE"/>
                </a:solidFill>
                <a:latin typeface="Unbounded"/>
                <a:ea typeface="Unbounded"/>
                <a:cs typeface="Unbounded"/>
                <a:sym typeface="Unbounded"/>
              </a:rPr>
              <a:t>Time-of-Use Optimization</a:t>
            </a:r>
            <a:endParaRPr sz="2050" b="0" i="0" u="none" strike="noStrike" cap="none"/>
          </a:p>
        </p:txBody>
      </p:sp>
      <p:sp>
        <p:nvSpPr>
          <p:cNvPr id="545" name="Google Shape;545;p69"/>
          <p:cNvSpPr/>
          <p:nvPr/>
        </p:nvSpPr>
        <p:spPr>
          <a:xfrm>
            <a:off x="1386465" y="5383250"/>
            <a:ext cx="5817900" cy="710100"/>
          </a:xfrm>
          <a:prstGeom prst="rect">
            <a:avLst/>
          </a:prstGeom>
          <a:noFill/>
          <a:ln>
            <a:noFill/>
          </a:ln>
        </p:spPr>
        <p:txBody>
          <a:bodyPr spcFirstLastPara="1" wrap="square" lIns="0" tIns="0" rIns="0" bIns="0" anchor="t" anchorCtr="0">
            <a:noAutofit/>
          </a:bodyPr>
          <a:lstStyle/>
          <a:p>
            <a:pPr marL="0" marR="0" lvl="0" indent="0" algn="l" rtl="0">
              <a:lnSpc>
                <a:spcPct val="161764"/>
              </a:lnSpc>
              <a:spcBef>
                <a:spcPts val="0"/>
              </a:spcBef>
              <a:spcAft>
                <a:spcPts val="0"/>
              </a:spcAft>
              <a:buClr>
                <a:srgbClr val="CAD6DE"/>
              </a:buClr>
              <a:buSzPts val="1700"/>
              <a:buFont typeface="Cabin"/>
              <a:buNone/>
            </a:pPr>
            <a:r>
              <a:rPr lang="en-US" sz="1700" b="0" i="0" u="none" strike="noStrike" cap="none">
                <a:solidFill>
                  <a:srgbClr val="CAD6DE"/>
                </a:solidFill>
                <a:latin typeface="Cabin"/>
                <a:ea typeface="Cabin"/>
                <a:cs typeface="Cabin"/>
                <a:sym typeface="Cabin"/>
              </a:rPr>
              <a:t>Switch to time-based pricing and smart automation for 25% savings</a:t>
            </a:r>
            <a:endParaRPr sz="1700" b="0" i="0" u="none" strike="noStrike" cap="none"/>
          </a:p>
        </p:txBody>
      </p:sp>
      <p:sp>
        <p:nvSpPr>
          <p:cNvPr id="546" name="Google Shape;546;p69"/>
          <p:cNvSpPr/>
          <p:nvPr/>
        </p:nvSpPr>
        <p:spPr>
          <a:xfrm>
            <a:off x="7426029" y="4923907"/>
            <a:ext cx="388200" cy="388200"/>
          </a:xfrm>
          <a:prstGeom prst="roundRect">
            <a:avLst>
              <a:gd name="adj" fmla="val 8572"/>
            </a:avLst>
          </a:prstGeom>
          <a:solidFill>
            <a:srgbClr val="304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69"/>
          <p:cNvSpPr/>
          <p:nvPr/>
        </p:nvSpPr>
        <p:spPr>
          <a:xfrm>
            <a:off x="8036095" y="4923900"/>
            <a:ext cx="5183400" cy="326100"/>
          </a:xfrm>
          <a:prstGeom prst="rect">
            <a:avLst/>
          </a:prstGeom>
          <a:noFill/>
          <a:ln>
            <a:noFill/>
          </a:ln>
        </p:spPr>
        <p:txBody>
          <a:bodyPr spcFirstLastPara="1" wrap="square" lIns="0" tIns="0" rIns="0" bIns="0" anchor="t" anchorCtr="0">
            <a:noAutofit/>
          </a:bodyPr>
          <a:lstStyle/>
          <a:p>
            <a:pPr marL="0" marR="0" lvl="0" indent="0" algn="l" rtl="0">
              <a:lnSpc>
                <a:spcPct val="124390"/>
              </a:lnSpc>
              <a:spcBef>
                <a:spcPts val="0"/>
              </a:spcBef>
              <a:spcAft>
                <a:spcPts val="0"/>
              </a:spcAft>
              <a:buClr>
                <a:srgbClr val="CAD6DE"/>
              </a:buClr>
              <a:buSzPts val="2050"/>
              <a:buFont typeface="Unbounded"/>
              <a:buNone/>
            </a:pPr>
            <a:r>
              <a:rPr lang="en-US" sz="2050" b="0" i="0" u="none" strike="noStrike" cap="none">
                <a:solidFill>
                  <a:srgbClr val="CAD6DE"/>
                </a:solidFill>
                <a:latin typeface="Unbounded"/>
                <a:ea typeface="Unbounded"/>
                <a:cs typeface="Unbounded"/>
                <a:sym typeface="Unbounded"/>
              </a:rPr>
              <a:t>Solar Installation</a:t>
            </a:r>
            <a:endParaRPr sz="2050" b="0" i="0" u="none" strike="noStrike" cap="none"/>
          </a:p>
        </p:txBody>
      </p:sp>
      <p:sp>
        <p:nvSpPr>
          <p:cNvPr id="548" name="Google Shape;548;p69"/>
          <p:cNvSpPr/>
          <p:nvPr/>
        </p:nvSpPr>
        <p:spPr>
          <a:xfrm>
            <a:off x="8036106" y="5383250"/>
            <a:ext cx="5817900" cy="710100"/>
          </a:xfrm>
          <a:prstGeom prst="rect">
            <a:avLst/>
          </a:prstGeom>
          <a:noFill/>
          <a:ln>
            <a:noFill/>
          </a:ln>
        </p:spPr>
        <p:txBody>
          <a:bodyPr spcFirstLastPara="1" wrap="square" lIns="0" tIns="0" rIns="0" bIns="0" anchor="t" anchorCtr="0">
            <a:noAutofit/>
          </a:bodyPr>
          <a:lstStyle/>
          <a:p>
            <a:pPr marL="0" marR="0" lvl="0" indent="0" algn="l" rtl="0">
              <a:lnSpc>
                <a:spcPct val="161764"/>
              </a:lnSpc>
              <a:spcBef>
                <a:spcPts val="0"/>
              </a:spcBef>
              <a:spcAft>
                <a:spcPts val="0"/>
              </a:spcAft>
              <a:buClr>
                <a:srgbClr val="CAD6DE"/>
              </a:buClr>
              <a:buSzPts val="1700"/>
              <a:buFont typeface="Cabin"/>
              <a:buNone/>
            </a:pPr>
            <a:r>
              <a:rPr lang="en-US" sz="1700" b="0" i="0" u="none" strike="noStrike" cap="none">
                <a:solidFill>
                  <a:srgbClr val="CAD6DE"/>
                </a:solidFill>
                <a:latin typeface="Cabin"/>
                <a:ea typeface="Cabin"/>
                <a:cs typeface="Cabin"/>
                <a:sym typeface="Cabin"/>
              </a:rPr>
              <a:t>High daytime usage makes solar viable, saving 60% of daytime costs</a:t>
            </a:r>
            <a:endParaRPr sz="1700" b="0" i="0" u="none" strike="noStrike" cap="none"/>
          </a:p>
        </p:txBody>
      </p:sp>
      <p:sp>
        <p:nvSpPr>
          <p:cNvPr id="549" name="Google Shape;549;p69"/>
          <p:cNvSpPr/>
          <p:nvPr/>
        </p:nvSpPr>
        <p:spPr>
          <a:xfrm>
            <a:off x="776389" y="6564707"/>
            <a:ext cx="388200" cy="388200"/>
          </a:xfrm>
          <a:prstGeom prst="roundRect">
            <a:avLst>
              <a:gd name="adj" fmla="val 8572"/>
            </a:avLst>
          </a:prstGeom>
          <a:solidFill>
            <a:srgbClr val="304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69"/>
          <p:cNvSpPr/>
          <p:nvPr/>
        </p:nvSpPr>
        <p:spPr>
          <a:xfrm>
            <a:off x="1386477" y="6564700"/>
            <a:ext cx="5542500" cy="326100"/>
          </a:xfrm>
          <a:prstGeom prst="rect">
            <a:avLst/>
          </a:prstGeom>
          <a:noFill/>
          <a:ln>
            <a:noFill/>
          </a:ln>
        </p:spPr>
        <p:txBody>
          <a:bodyPr spcFirstLastPara="1" wrap="square" lIns="0" tIns="0" rIns="0" bIns="0" anchor="t" anchorCtr="0">
            <a:noAutofit/>
          </a:bodyPr>
          <a:lstStyle/>
          <a:p>
            <a:pPr marL="0" marR="0" lvl="0" indent="0" algn="l" rtl="0">
              <a:lnSpc>
                <a:spcPct val="124390"/>
              </a:lnSpc>
              <a:spcBef>
                <a:spcPts val="0"/>
              </a:spcBef>
              <a:spcAft>
                <a:spcPts val="0"/>
              </a:spcAft>
              <a:buClr>
                <a:srgbClr val="CAD6DE"/>
              </a:buClr>
              <a:buSzPts val="2050"/>
              <a:buFont typeface="Unbounded"/>
              <a:buNone/>
            </a:pPr>
            <a:r>
              <a:rPr lang="en-US" sz="2050" b="0" i="0" u="none" strike="noStrike" cap="none">
                <a:solidFill>
                  <a:srgbClr val="CAD6DE"/>
                </a:solidFill>
                <a:latin typeface="Unbounded"/>
                <a:ea typeface="Unbounded"/>
                <a:cs typeface="Unbounded"/>
                <a:sym typeface="Unbounded"/>
              </a:rPr>
              <a:t>Winter &amp; Power Management</a:t>
            </a:r>
            <a:endParaRPr sz="2050" b="0" i="0" u="none" strike="noStrike" cap="none"/>
          </a:p>
        </p:txBody>
      </p:sp>
      <p:sp>
        <p:nvSpPr>
          <p:cNvPr id="551" name="Google Shape;551;p69"/>
          <p:cNvSpPr/>
          <p:nvPr/>
        </p:nvSpPr>
        <p:spPr>
          <a:xfrm>
            <a:off x="1386465" y="7024050"/>
            <a:ext cx="5817900" cy="710100"/>
          </a:xfrm>
          <a:prstGeom prst="rect">
            <a:avLst/>
          </a:prstGeom>
          <a:noFill/>
          <a:ln>
            <a:noFill/>
          </a:ln>
        </p:spPr>
        <p:txBody>
          <a:bodyPr spcFirstLastPara="1" wrap="square" lIns="0" tIns="0" rIns="0" bIns="0" anchor="t" anchorCtr="0">
            <a:noAutofit/>
          </a:bodyPr>
          <a:lstStyle/>
          <a:p>
            <a:pPr marL="0" marR="0" lvl="0" indent="0" algn="l" rtl="0">
              <a:lnSpc>
                <a:spcPct val="161764"/>
              </a:lnSpc>
              <a:spcBef>
                <a:spcPts val="0"/>
              </a:spcBef>
              <a:spcAft>
                <a:spcPts val="0"/>
              </a:spcAft>
              <a:buClr>
                <a:srgbClr val="CAD6DE"/>
              </a:buClr>
              <a:buSzPts val="1700"/>
              <a:buFont typeface="Cabin"/>
              <a:buNone/>
            </a:pPr>
            <a:r>
              <a:rPr lang="en-US" sz="1700" b="0" i="0" u="none" strike="noStrike" cap="none">
                <a:solidFill>
                  <a:srgbClr val="CAD6DE"/>
                </a:solidFill>
                <a:latin typeface="Cabin"/>
                <a:ea typeface="Cabin"/>
                <a:cs typeface="Cabin"/>
                <a:sym typeface="Cabin"/>
              </a:rPr>
              <a:t>Combine improved insulation with smart power management for 30-95% savings</a:t>
            </a:r>
            <a:endParaRPr sz="1700" b="0" i="0" u="none" strike="noStrike" cap="none"/>
          </a:p>
        </p:txBody>
      </p:sp>
      <p:sp>
        <p:nvSpPr>
          <p:cNvPr id="552" name="Google Shape;552;p69"/>
          <p:cNvSpPr/>
          <p:nvPr/>
        </p:nvSpPr>
        <p:spPr>
          <a:xfrm>
            <a:off x="7426029" y="6564707"/>
            <a:ext cx="388200" cy="388200"/>
          </a:xfrm>
          <a:prstGeom prst="roundRect">
            <a:avLst>
              <a:gd name="adj" fmla="val 8572"/>
            </a:avLst>
          </a:prstGeom>
          <a:solidFill>
            <a:srgbClr val="304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69"/>
          <p:cNvSpPr/>
          <p:nvPr/>
        </p:nvSpPr>
        <p:spPr>
          <a:xfrm>
            <a:off x="8036106" y="6564707"/>
            <a:ext cx="2930400" cy="326100"/>
          </a:xfrm>
          <a:prstGeom prst="rect">
            <a:avLst/>
          </a:prstGeom>
          <a:noFill/>
          <a:ln>
            <a:noFill/>
          </a:ln>
        </p:spPr>
        <p:txBody>
          <a:bodyPr spcFirstLastPara="1" wrap="square" lIns="0" tIns="0" rIns="0" bIns="0" anchor="t" anchorCtr="0">
            <a:noAutofit/>
          </a:bodyPr>
          <a:lstStyle/>
          <a:p>
            <a:pPr marL="0" marR="0" lvl="0" indent="0" algn="l" rtl="0">
              <a:lnSpc>
                <a:spcPct val="124390"/>
              </a:lnSpc>
              <a:spcBef>
                <a:spcPts val="0"/>
              </a:spcBef>
              <a:spcAft>
                <a:spcPts val="0"/>
              </a:spcAft>
              <a:buClr>
                <a:srgbClr val="CAD6DE"/>
              </a:buClr>
              <a:buSzPts val="2050"/>
              <a:buFont typeface="Unbounded"/>
              <a:buNone/>
            </a:pPr>
            <a:r>
              <a:rPr lang="en-US" sz="2050" b="0" i="0" u="none" strike="noStrike" cap="none">
                <a:solidFill>
                  <a:srgbClr val="CAD6DE"/>
                </a:solidFill>
                <a:latin typeface="Unbounded"/>
                <a:ea typeface="Unbounded"/>
                <a:cs typeface="Unbounded"/>
                <a:sym typeface="Unbounded"/>
              </a:rPr>
              <a:t>Peak Load Shifting</a:t>
            </a:r>
            <a:endParaRPr sz="2050" b="0" i="0" u="none" strike="noStrike" cap="none"/>
          </a:p>
        </p:txBody>
      </p:sp>
      <p:sp>
        <p:nvSpPr>
          <p:cNvPr id="554" name="Google Shape;554;p69"/>
          <p:cNvSpPr/>
          <p:nvPr/>
        </p:nvSpPr>
        <p:spPr>
          <a:xfrm>
            <a:off x="8036106" y="7024050"/>
            <a:ext cx="5817900" cy="710100"/>
          </a:xfrm>
          <a:prstGeom prst="rect">
            <a:avLst/>
          </a:prstGeom>
          <a:noFill/>
          <a:ln>
            <a:noFill/>
          </a:ln>
        </p:spPr>
        <p:txBody>
          <a:bodyPr spcFirstLastPara="1" wrap="square" lIns="0" tIns="0" rIns="0" bIns="0" anchor="t" anchorCtr="0">
            <a:noAutofit/>
          </a:bodyPr>
          <a:lstStyle/>
          <a:p>
            <a:pPr marL="0" marR="0" lvl="0" indent="0" algn="l" rtl="0">
              <a:lnSpc>
                <a:spcPct val="161764"/>
              </a:lnSpc>
              <a:spcBef>
                <a:spcPts val="0"/>
              </a:spcBef>
              <a:spcAft>
                <a:spcPts val="0"/>
              </a:spcAft>
              <a:buClr>
                <a:srgbClr val="CAD6DE"/>
              </a:buClr>
              <a:buSzPts val="1700"/>
              <a:buFont typeface="Cabin"/>
              <a:buNone/>
            </a:pPr>
            <a:r>
              <a:rPr lang="en-US" sz="1700" b="0" i="0" u="none" strike="noStrike" cap="none">
                <a:solidFill>
                  <a:srgbClr val="CAD6DE"/>
                </a:solidFill>
                <a:latin typeface="Cabin"/>
                <a:ea typeface="Cabin"/>
                <a:cs typeface="Cabin"/>
                <a:sym typeface="Cabin"/>
              </a:rPr>
              <a:t>Stagger morning appliance usage and move high-consumption activities to off-peak hours for 15-20% savings</a:t>
            </a:r>
            <a:endParaRPr sz="1700" b="0" i="0" u="none" strike="noStrike" cap="none"/>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TotalTime>
  <Words>1991</Words>
  <PresentationFormat>Custom</PresentationFormat>
  <Paragraphs>219</Paragraphs>
  <Slides>19</Slides>
  <Notes>19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vt:i4>
      </vt:variant>
    </vt:vector>
  </HeadingPairs>
  <TitlesOfParts>
    <vt:vector size="24" baseType="lpstr">
      <vt:lpstr>Arial</vt:lpstr>
      <vt:lpstr>Unbounded</vt:lpstr>
      <vt:lpstr>Cabin</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PowerPulse</dc:title>
  <cp:lastModifiedBy>pc</cp:lastModifiedBy>
  <cp:revision>4</cp:revision>
  <dcterms:modified xsi:type="dcterms:W3CDTF">2025-02-28T17:51:12Z</dcterms:modified>
</cp:coreProperties>
</file>